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olors1.xml" ContentType="application/vnd.ms-office.chartcolorstyl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charts/style1.xml" ContentType="application/vnd.ms-office.chartstyle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403" r:id="rId3"/>
    <p:sldId id="392" r:id="rId4"/>
    <p:sldId id="395" r:id="rId5"/>
    <p:sldId id="396" r:id="rId6"/>
    <p:sldId id="399" r:id="rId7"/>
    <p:sldId id="397" r:id="rId8"/>
    <p:sldId id="391" r:id="rId9"/>
    <p:sldId id="401" r:id="rId10"/>
    <p:sldId id="402" r:id="rId11"/>
    <p:sldId id="394" r:id="rId12"/>
    <p:sldId id="390" r:id="rId13"/>
  </p:sldIdLst>
  <p:sldSz cx="9144000" cy="6858000" type="screen4x3"/>
  <p:notesSz cx="6669088" cy="9926638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666F"/>
    <a:srgbClr val="ED3E2C"/>
    <a:srgbClr val="FFFFFF"/>
    <a:srgbClr val="9D3C48"/>
    <a:srgbClr val="D11278"/>
    <a:srgbClr val="407F46"/>
    <a:srgbClr val="2D285A"/>
    <a:srgbClr val="2A2654"/>
    <a:srgbClr val="292551"/>
    <a:srgbClr val="312C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343" autoAdjust="0"/>
  </p:normalViewPr>
  <p:slideViewPr>
    <p:cSldViewPr>
      <p:cViewPr varScale="1">
        <p:scale>
          <a:sx n="109" d="100"/>
          <a:sy n="109" d="100"/>
        </p:scale>
        <p:origin x="8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47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tableStyles" Target="tableStyles.xml"/><Relationship Id="rId28" Type="http://schemas.openxmlformats.org/officeDocument/2006/relationships/customXml" Target="../customXml/item5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pp.dgdrdom.pt\Pastas$\AGENCIA\UPR\NAAP\22.%20Agenda%202030_ODS\Apresenta&#231;&#245;es%20externas\2019%2011%2021_Tribunal%20Contas\ODS_Lista%20de%20Opera&#231;&#245;es%20Setor%20Instit.set.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'[ODS_Lista de Operações Setor Instit.set.19.xlsx]Folha2'!$E$62</c:f>
              <c:strCache>
                <c:ptCount val="1"/>
                <c:pt idx="0">
                  <c:v>ODS 05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'[ODS_Lista de Operações Setor Instit.set.19.xlsx]Folha2'!$E$63</c:f>
              <c:numCache>
                <c:formatCode>0%</c:formatCode>
                <c:ptCount val="1"/>
                <c:pt idx="0">
                  <c:v>8.2060194261799962E-4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01-4ADF-A188-6CCB4FBCB3A5}"/>
            </c:ext>
          </c:extLst>
        </c:ser>
        <c:ser>
          <c:idx val="1"/>
          <c:order val="1"/>
          <c:tx>
            <c:strRef>
              <c:f>'[ODS_Lista de Operações Setor Instit.set.19.xlsx]Folha2'!$F$62</c:f>
              <c:strCache>
                <c:ptCount val="1"/>
                <c:pt idx="0">
                  <c:v>ODS 14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C00000"/>
              </a:solidFill>
            </a:ln>
            <a:effectLst/>
          </c:spPr>
          <c:invertIfNegative val="0"/>
          <c:val>
            <c:numRef>
              <c:f>'[ODS_Lista de Operações Setor Instit.set.19.xlsx]Folha2'!$F$63</c:f>
              <c:numCache>
                <c:formatCode>0%</c:formatCode>
                <c:ptCount val="1"/>
                <c:pt idx="0">
                  <c:v>1.2889616752178848E-2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01-4ADF-A188-6CCB4FBCB3A5}"/>
            </c:ext>
          </c:extLst>
        </c:ser>
        <c:ser>
          <c:idx val="2"/>
          <c:order val="2"/>
          <c:tx>
            <c:strRef>
              <c:f>'[ODS_Lista de Operações Setor Instit.set.19.xlsx]Folha2'!$G$62</c:f>
              <c:strCache>
                <c:ptCount val="1"/>
                <c:pt idx="0">
                  <c:v>ODS 10</c:v>
                </c:pt>
              </c:strCache>
            </c:strRef>
          </c:tx>
          <c:spPr>
            <a:solidFill>
              <a:srgbClr val="D11278"/>
            </a:solidFill>
            <a:ln>
              <a:noFill/>
            </a:ln>
            <a:effectLst/>
          </c:spPr>
          <c:invertIfNegative val="0"/>
          <c:val>
            <c:numRef>
              <c:f>'[ODS_Lista de Operações Setor Instit.set.19.xlsx]Folha2'!$G$63</c:f>
              <c:numCache>
                <c:formatCode>0%</c:formatCode>
                <c:ptCount val="1"/>
                <c:pt idx="0">
                  <c:v>0.13516865223644417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01-4ADF-A188-6CCB4FBCB3A5}"/>
            </c:ext>
          </c:extLst>
        </c:ser>
        <c:ser>
          <c:idx val="3"/>
          <c:order val="3"/>
          <c:tx>
            <c:strRef>
              <c:f>'[ODS_Lista de Operações Setor Instit.set.19.xlsx]Folha2'!$H$62</c:f>
              <c:strCache>
                <c:ptCount val="1"/>
                <c:pt idx="0">
                  <c:v>ODS 13</c:v>
                </c:pt>
              </c:strCache>
            </c:strRef>
          </c:tx>
          <c:spPr>
            <a:solidFill>
              <a:srgbClr val="407F46"/>
            </a:solidFill>
            <a:ln>
              <a:noFill/>
            </a:ln>
            <a:effectLst/>
          </c:spPr>
          <c:invertIfNegative val="0"/>
          <c:val>
            <c:numRef>
              <c:f>'[ODS_Lista de Operações Setor Instit.set.19.xlsx]Folha2'!$H$63</c:f>
              <c:numCache>
                <c:formatCode>0%</c:formatCode>
                <c:ptCount val="1"/>
                <c:pt idx="0">
                  <c:v>0.21290389911994242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01-4ADF-A188-6CCB4FBCB3A5}"/>
            </c:ext>
          </c:extLst>
        </c:ser>
        <c:ser>
          <c:idx val="4"/>
          <c:order val="4"/>
          <c:tx>
            <c:strRef>
              <c:f>'[ODS_Lista de Operações Setor Instit.set.19.xlsx]Folha2'!$I$62</c:f>
              <c:strCache>
                <c:ptCount val="1"/>
                <c:pt idx="0">
                  <c:v>ODS 04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'[ODS_Lista de Operações Setor Instit.set.19.xlsx]Folha2'!$I$63</c:f>
              <c:numCache>
                <c:formatCode>0%</c:formatCode>
                <c:ptCount val="1"/>
                <c:pt idx="0">
                  <c:v>0.27068432596187542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01-4ADF-A188-6CCB4FBCB3A5}"/>
            </c:ext>
          </c:extLst>
        </c:ser>
        <c:ser>
          <c:idx val="5"/>
          <c:order val="5"/>
          <c:tx>
            <c:strRef>
              <c:f>'[ODS_Lista de Operações Setor Instit.set.19.xlsx]Folha2'!$J$62</c:f>
              <c:strCache>
                <c:ptCount val="1"/>
                <c:pt idx="0">
                  <c:v>ODS 09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'[ODS_Lista de Operações Setor Instit.set.19.xlsx]Folha2'!$J$63</c:f>
              <c:numCache>
                <c:formatCode>0%</c:formatCode>
                <c:ptCount val="1"/>
                <c:pt idx="0">
                  <c:v>0.36753290398694105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A01-4ADF-A188-6CCB4FBCB3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27487"/>
        <c:axId val="689531647"/>
      </c:barChart>
      <c:catAx>
        <c:axId val="68952748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89531647"/>
        <c:crosses val="autoZero"/>
        <c:auto val="1"/>
        <c:lblAlgn val="ctr"/>
        <c:lblOffset val="100"/>
        <c:noMultiLvlLbl val="0"/>
      </c:catAx>
      <c:valAx>
        <c:axId val="68953164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895274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19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19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9AA034-5DBC-4AEE-8FDE-516480F90A3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89444FA1-DAC8-46CF-88B9-6CA84EB60096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pt-PT" sz="1600" dirty="0" smtClean="0"/>
            <a:t>Programa Nacional de Promoção do Sucesso Escolar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pt-PT" sz="1600" dirty="0" smtClean="0"/>
            <a:t>Programa </a:t>
          </a:r>
          <a:r>
            <a:rPr lang="en-US" sz="1600" dirty="0" err="1" smtClean="0"/>
            <a:t>Qualifica</a:t>
          </a:r>
          <a:r>
            <a:rPr lang="en-US" sz="1600" dirty="0" smtClean="0"/>
            <a:t>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n-US" sz="1600" dirty="0" smtClean="0"/>
            <a:t>INCoDe.2030</a:t>
          </a:r>
          <a:endParaRPr lang="pt-PT" sz="1600" dirty="0"/>
        </a:p>
      </dgm:t>
    </dgm:pt>
    <dgm:pt modelId="{63720E86-CA06-4873-BA06-21B8B7CF265C}" type="parTrans" cxnId="{41A5499D-46E5-4019-84D9-618BC2F5715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pt-PT" sz="1600"/>
        </a:p>
      </dgm:t>
    </dgm:pt>
    <dgm:pt modelId="{5F323337-5029-42FC-8B99-ACFBBA5FC660}" type="sibTrans" cxnId="{41A5499D-46E5-4019-84D9-618BC2F5715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pt-PT" sz="1600"/>
        </a:p>
      </dgm:t>
    </dgm:pt>
    <dgm:pt modelId="{E0E4765E-FEFC-47F6-B049-6A0EF951465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pt-PT" sz="1600" dirty="0" smtClean="0"/>
            <a:t>Estratégia nacional para a igualdade e não discriminação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pt-PT" sz="1600" dirty="0" smtClean="0"/>
            <a:t>Agenda para a igualdade no mercado de trabalho e nas empresas </a:t>
          </a:r>
          <a:r>
            <a:rPr lang="pt-PT" sz="1600" dirty="0" smtClean="0">
              <a:solidFill>
                <a:schemeClr val="bg1"/>
              </a:solidFill>
            </a:rPr>
            <a:t>Estratégia nacional para a integração das comunidades ciganas</a:t>
          </a:r>
          <a:endParaRPr lang="pt-PT" sz="1600" dirty="0">
            <a:solidFill>
              <a:schemeClr val="bg1"/>
            </a:solidFill>
          </a:endParaRPr>
        </a:p>
      </dgm:t>
    </dgm:pt>
    <dgm:pt modelId="{4A1D5BB9-6EEF-4822-A245-9255163D9F7D}" type="parTrans" cxnId="{673250E0-AB89-4FFF-9963-A444BF1552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pt-PT" sz="1600"/>
        </a:p>
      </dgm:t>
    </dgm:pt>
    <dgm:pt modelId="{9EC09C96-AEF5-47EF-A4F1-1249A6AD6707}" type="sibTrans" cxnId="{673250E0-AB89-4FFF-9963-A444BF1552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pt-PT" sz="1600"/>
        </a:p>
      </dgm:t>
    </dgm:pt>
    <dgm:pt modelId="{AFD2F68B-7901-4B25-9D97-C366DB3A2351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pt-PT" sz="1600" dirty="0" smtClean="0"/>
            <a:t>Rendimento Nacional de Inserção (RSI)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n-US" sz="1600" b="0" i="0" u="none" dirty="0" err="1" smtClean="0"/>
            <a:t>Complemento</a:t>
          </a:r>
          <a:r>
            <a:rPr lang="en-US" sz="1600" b="0" i="0" u="none" dirty="0" smtClean="0"/>
            <a:t> de </a:t>
          </a:r>
          <a:r>
            <a:rPr lang="en-US" sz="1600" b="0" i="0" u="none" dirty="0" err="1" smtClean="0"/>
            <a:t>solidariedade</a:t>
          </a:r>
          <a:r>
            <a:rPr lang="en-US" sz="1600" b="0" i="0" u="none" dirty="0" smtClean="0"/>
            <a:t> para </a:t>
          </a:r>
          <a:r>
            <a:rPr lang="en-US" sz="1600" b="0" i="0" u="none" dirty="0" err="1" smtClean="0"/>
            <a:t>idosos</a:t>
          </a:r>
          <a:endParaRPr lang="en-US" sz="1600" b="0" i="0" u="none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n-US" sz="1600" b="0" i="0" u="none" dirty="0" smtClean="0"/>
            <a:t>Plano </a:t>
          </a:r>
          <a:r>
            <a:rPr lang="en-US" sz="1600" b="0" i="0" u="none" dirty="0" err="1" smtClean="0"/>
            <a:t>estratégico</a:t>
          </a:r>
          <a:r>
            <a:rPr lang="en-US" sz="1600" b="0" i="0" u="none" dirty="0" smtClean="0"/>
            <a:t> para as </a:t>
          </a:r>
          <a:r>
            <a:rPr lang="en-US" sz="1600" b="0" i="0" u="none" dirty="0" err="1" smtClean="0"/>
            <a:t>migrações</a:t>
          </a:r>
          <a:r>
            <a:rPr lang="en-US" sz="1600" b="0" i="0" u="none" dirty="0" smtClean="0"/>
            <a:t> 2015-2020</a:t>
          </a:r>
          <a:endParaRPr lang="pt-PT" sz="1600" dirty="0"/>
        </a:p>
      </dgm:t>
    </dgm:pt>
    <dgm:pt modelId="{A5A4CF4F-F909-4CC2-B0BB-AA3B89572AA7}" type="parTrans" cxnId="{92CD4F5B-C2CA-4B94-B6F7-BC6B01218B3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pt-PT" sz="1600"/>
        </a:p>
      </dgm:t>
    </dgm:pt>
    <dgm:pt modelId="{8A880971-6C7E-4726-B53E-85D1C4839AAF}" type="sibTrans" cxnId="{92CD4F5B-C2CA-4B94-B6F7-BC6B01218B3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pt-PT" sz="1600"/>
        </a:p>
      </dgm:t>
    </dgm:pt>
    <dgm:pt modelId="{93E2CDF8-957C-455D-B62B-F4438183C65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pt-PT" sz="1600" dirty="0" smtClean="0"/>
            <a:t>PETI 3+: Plano estratégico dos transportes e infraestruturas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pt-PT" sz="1600" dirty="0" smtClean="0"/>
            <a:t>Ferrovia 2020</a:t>
          </a:r>
        </a:p>
        <a:p>
          <a:r>
            <a:rPr lang="pt-PT" sz="1600" dirty="0" smtClean="0"/>
            <a:t>Estratégia nacional de especialização inteligente</a:t>
          </a:r>
          <a:endParaRPr lang="pt-PT" sz="1600" dirty="0"/>
        </a:p>
      </dgm:t>
    </dgm:pt>
    <dgm:pt modelId="{2910F9AF-A3F3-4A60-8012-D0047904FD24}" type="parTrans" cxnId="{6CD189D2-F4A3-45FC-B820-21C1845C415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pt-PT" sz="1600"/>
        </a:p>
      </dgm:t>
    </dgm:pt>
    <dgm:pt modelId="{A28BB37B-C5B4-4EC0-B8AD-39AF3ADAD657}" type="sibTrans" cxnId="{6CD189D2-F4A3-45FC-B820-21C1845C415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pt-PT" sz="1600"/>
        </a:p>
      </dgm:t>
    </dgm:pt>
    <dgm:pt modelId="{DE474076-0423-4CD0-8FCE-7472BD14015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pt-PT" sz="1600" dirty="0" smtClean="0"/>
            <a:t>Estratégia nacional do mar 2013-2020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pt-PT" sz="1600" dirty="0" smtClean="0"/>
            <a:t>Estratégia nacional para a gestão integrada da zona costeira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pt-PT" sz="1600" dirty="0" smtClean="0"/>
            <a:t>Plano de ação litoral – Litoral XXI</a:t>
          </a:r>
          <a:endParaRPr lang="pt-PT" sz="1600" dirty="0"/>
        </a:p>
      </dgm:t>
    </dgm:pt>
    <dgm:pt modelId="{EF8A310B-1E95-4554-8A43-91E4B844CED7}" type="parTrans" cxnId="{59A7A036-9F9E-4CF2-82C9-DEFC634506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pt-PT" sz="1600"/>
        </a:p>
      </dgm:t>
    </dgm:pt>
    <dgm:pt modelId="{D1A4C3E0-CC22-470D-8379-C801D53419EE}" type="sibTrans" cxnId="{59A7A036-9F9E-4CF2-82C9-DEFC634506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pt-PT" sz="1600"/>
        </a:p>
      </dgm:t>
    </dgm:pt>
    <dgm:pt modelId="{6DAC8341-E7C0-4A40-9F49-6A26BEC3065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pt-PT" sz="1600" dirty="0" smtClean="0"/>
            <a:t>Estratégia nacional para as alterações climáticas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n-US" sz="1600" b="0" i="0" u="none" dirty="0" err="1" smtClean="0"/>
            <a:t>Roteiro</a:t>
          </a:r>
          <a:r>
            <a:rPr lang="en-US" sz="1600" b="0" i="0" u="none" dirty="0" smtClean="0"/>
            <a:t> para a </a:t>
          </a:r>
          <a:r>
            <a:rPr lang="en-US" sz="1600" b="0" i="0" u="none" dirty="0" err="1" smtClean="0"/>
            <a:t>neutralidade</a:t>
          </a:r>
          <a:r>
            <a:rPr lang="en-US" sz="1600" b="0" i="0" u="none" dirty="0" smtClean="0"/>
            <a:t> </a:t>
          </a:r>
          <a:r>
            <a:rPr lang="en-US" sz="1600" b="0" i="0" u="none" dirty="0" err="1" smtClean="0"/>
            <a:t>carbónica</a:t>
          </a:r>
          <a:r>
            <a:rPr lang="en-US" sz="1600" b="0" i="0" u="none" dirty="0" smtClean="0"/>
            <a:t> </a:t>
          </a:r>
          <a:r>
            <a:rPr lang="en-US" sz="1600" b="0" i="0" u="none" dirty="0" err="1" smtClean="0"/>
            <a:t>em</a:t>
          </a:r>
          <a:r>
            <a:rPr lang="en-US" sz="1600" b="0" i="0" u="none" dirty="0" smtClean="0"/>
            <a:t> 2050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n-US" sz="1600" b="0" i="0" u="none" dirty="0" smtClean="0"/>
            <a:t>Plano </a:t>
          </a:r>
          <a:r>
            <a:rPr lang="en-US" sz="1600" b="0" i="0" u="none" dirty="0" err="1" smtClean="0"/>
            <a:t>nacional</a:t>
          </a:r>
          <a:r>
            <a:rPr lang="en-US" sz="1600" b="0" i="0" u="none" dirty="0" smtClean="0"/>
            <a:t> de </a:t>
          </a:r>
          <a:r>
            <a:rPr lang="en-US" sz="1600" b="0" i="0" u="none" dirty="0" err="1" smtClean="0"/>
            <a:t>energia</a:t>
          </a:r>
          <a:r>
            <a:rPr lang="en-US" sz="1600" b="0" i="0" u="none" dirty="0" smtClean="0"/>
            <a:t> e </a:t>
          </a:r>
          <a:r>
            <a:rPr lang="en-US" sz="1600" b="0" i="0" u="none" dirty="0" err="1" smtClean="0"/>
            <a:t>clima</a:t>
          </a:r>
          <a:endParaRPr lang="pt-PT" sz="1600" dirty="0">
            <a:solidFill>
              <a:srgbClr val="FF0000"/>
            </a:solidFill>
          </a:endParaRPr>
        </a:p>
      </dgm:t>
    </dgm:pt>
    <dgm:pt modelId="{95239DC6-8CFD-4EB1-8016-0B3D42E1194C}" type="parTrans" cxnId="{EA70769A-80AC-4814-A785-A510E98AA2A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pt-PT" sz="1600"/>
        </a:p>
      </dgm:t>
    </dgm:pt>
    <dgm:pt modelId="{23C76A80-D2CF-4EE3-8634-F00FC83AF6EF}" type="sibTrans" cxnId="{EA70769A-80AC-4814-A785-A510E98AA2A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pt-PT" sz="1600"/>
        </a:p>
      </dgm:t>
    </dgm:pt>
    <dgm:pt modelId="{B8748FD7-5026-4E6C-AD4A-134E6DD5D9F8}" type="pres">
      <dgm:prSet presAssocID="{CD9AA034-5DBC-4AEE-8FDE-516480F90A3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PT"/>
        </a:p>
      </dgm:t>
    </dgm:pt>
    <dgm:pt modelId="{8C64C218-B840-470E-9C54-405F4F96AF96}" type="pres">
      <dgm:prSet presAssocID="{CD9AA034-5DBC-4AEE-8FDE-516480F90A30}" presName="Name1" presStyleCnt="0"/>
      <dgm:spPr/>
    </dgm:pt>
    <dgm:pt modelId="{0AE4C098-3944-4B02-93BD-F11B247274C2}" type="pres">
      <dgm:prSet presAssocID="{CD9AA034-5DBC-4AEE-8FDE-516480F90A30}" presName="cycle" presStyleCnt="0"/>
      <dgm:spPr/>
    </dgm:pt>
    <dgm:pt modelId="{4EA9F6B9-980B-43C3-B72B-DBBEDEBFB5DC}" type="pres">
      <dgm:prSet presAssocID="{CD9AA034-5DBC-4AEE-8FDE-516480F90A30}" presName="srcNode" presStyleLbl="node1" presStyleIdx="0" presStyleCnt="6"/>
      <dgm:spPr/>
    </dgm:pt>
    <dgm:pt modelId="{23F27910-5BFD-43F2-A58C-B5AFC455BA01}" type="pres">
      <dgm:prSet presAssocID="{CD9AA034-5DBC-4AEE-8FDE-516480F90A30}" presName="conn" presStyleLbl="parChTrans1D2" presStyleIdx="0" presStyleCnt="1"/>
      <dgm:spPr/>
      <dgm:t>
        <a:bodyPr/>
        <a:lstStyle/>
        <a:p>
          <a:endParaRPr lang="pt-PT"/>
        </a:p>
      </dgm:t>
    </dgm:pt>
    <dgm:pt modelId="{4CF9DDD1-01AE-4693-B017-4A62778A6D2A}" type="pres">
      <dgm:prSet presAssocID="{CD9AA034-5DBC-4AEE-8FDE-516480F90A30}" presName="extraNode" presStyleLbl="node1" presStyleIdx="0" presStyleCnt="6"/>
      <dgm:spPr/>
    </dgm:pt>
    <dgm:pt modelId="{83668109-5771-4C73-8725-CE86C44A1D33}" type="pres">
      <dgm:prSet presAssocID="{CD9AA034-5DBC-4AEE-8FDE-516480F90A30}" presName="dstNode" presStyleLbl="node1" presStyleIdx="0" presStyleCnt="6"/>
      <dgm:spPr/>
    </dgm:pt>
    <dgm:pt modelId="{4E20C5F9-2D92-4FFF-8AB0-E8FE97CBA35B}" type="pres">
      <dgm:prSet presAssocID="{89444FA1-DAC8-46CF-88B9-6CA84EB60096}" presName="text_1" presStyleLbl="node1" presStyleIdx="0" presStyleCnt="6" custScaleY="12660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677981E-F8A7-4CEC-A0EC-683C0CFBC5F7}" type="pres">
      <dgm:prSet presAssocID="{89444FA1-DAC8-46CF-88B9-6CA84EB60096}" presName="accent_1" presStyleCnt="0"/>
      <dgm:spPr/>
    </dgm:pt>
    <dgm:pt modelId="{5466A0BF-A503-46FE-8013-73B16946AC4B}" type="pres">
      <dgm:prSet presAssocID="{89444FA1-DAC8-46CF-88B9-6CA84EB60096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PT"/>
        </a:p>
      </dgm:t>
    </dgm:pt>
    <dgm:pt modelId="{1635678B-A034-4FC0-9E74-48A8333B1187}" type="pres">
      <dgm:prSet presAssocID="{E0E4765E-FEFC-47F6-B049-6A0EF9514658}" presName="text_2" presStyleLbl="node1" presStyleIdx="1" presStyleCnt="6" custScaleY="13467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FCB0D16-1458-4CD8-A324-E3BC0278C701}" type="pres">
      <dgm:prSet presAssocID="{E0E4765E-FEFC-47F6-B049-6A0EF9514658}" presName="accent_2" presStyleCnt="0"/>
      <dgm:spPr/>
    </dgm:pt>
    <dgm:pt modelId="{8623B67E-AC46-42E4-B86C-28674CFF2D40}" type="pres">
      <dgm:prSet presAssocID="{E0E4765E-FEFC-47F6-B049-6A0EF9514658}" presName="accentRepeatNode" presStyleLbl="solidFgAcc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PT"/>
        </a:p>
      </dgm:t>
    </dgm:pt>
    <dgm:pt modelId="{22EAF9CD-4184-4316-9F77-080B2820D1F2}" type="pres">
      <dgm:prSet presAssocID="{93E2CDF8-957C-455D-B62B-F4438183C65C}" presName="text_3" presStyleLbl="node1" presStyleIdx="2" presStyleCnt="6" custScaleY="14237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E65C02E-697D-4D9F-9C48-6B4ECFE539A2}" type="pres">
      <dgm:prSet presAssocID="{93E2CDF8-957C-455D-B62B-F4438183C65C}" presName="accent_3" presStyleCnt="0"/>
      <dgm:spPr/>
    </dgm:pt>
    <dgm:pt modelId="{3002EA16-2675-4F98-96C2-43E8CF297BCC}" type="pres">
      <dgm:prSet presAssocID="{93E2CDF8-957C-455D-B62B-F4438183C65C}" presName="accentRepeatNode" presStyleLbl="solidFgAcc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PT"/>
        </a:p>
      </dgm:t>
    </dgm:pt>
    <dgm:pt modelId="{DB0BDAE1-394B-4B4D-8727-61154FD2C3BC}" type="pres">
      <dgm:prSet presAssocID="{AFD2F68B-7901-4B25-9D97-C366DB3A2351}" presName="text_4" presStyleLbl="node1" presStyleIdx="3" presStyleCnt="6" custScaleY="12553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F2347DA-1C6D-43A3-90E7-93B8E0B9F431}" type="pres">
      <dgm:prSet presAssocID="{AFD2F68B-7901-4B25-9D97-C366DB3A2351}" presName="accent_4" presStyleCnt="0"/>
      <dgm:spPr/>
    </dgm:pt>
    <dgm:pt modelId="{4C962610-A0EE-4DEA-A914-6600A3657A4A}" type="pres">
      <dgm:prSet presAssocID="{AFD2F68B-7901-4B25-9D97-C366DB3A2351}" presName="accentRepeatNode" presStyleLbl="solidFgAcc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pt-PT"/>
        </a:p>
      </dgm:t>
    </dgm:pt>
    <dgm:pt modelId="{093272E9-9513-4336-91E6-E15D662D6D2B}" type="pres">
      <dgm:prSet presAssocID="{6DAC8341-E7C0-4A40-9F49-6A26BEC30658}" presName="text_5" presStyleLbl="node1" presStyleIdx="4" presStyleCnt="6" custScaleY="13323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D7B0531-E7ED-4D06-801C-7FC477DD016A}" type="pres">
      <dgm:prSet presAssocID="{6DAC8341-E7C0-4A40-9F49-6A26BEC30658}" presName="accent_5" presStyleCnt="0"/>
      <dgm:spPr/>
    </dgm:pt>
    <dgm:pt modelId="{59A8EEB7-8B30-4625-ABD9-71CF7FDE8AF7}" type="pres">
      <dgm:prSet presAssocID="{6DAC8341-E7C0-4A40-9F49-6A26BEC30658}" presName="accentRepeatNode" presStyleLbl="solidFgAcc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pt-PT"/>
        </a:p>
      </dgm:t>
    </dgm:pt>
    <dgm:pt modelId="{A4BDB455-E043-4F73-953E-2C72C165B754}" type="pres">
      <dgm:prSet presAssocID="{DE474076-0423-4CD0-8FCE-7472BD140158}" presName="text_6" presStyleLbl="node1" presStyleIdx="5" presStyleCnt="6" custScaleY="14093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36A8E65-3C42-47B2-8BA3-0EA4027EF33D}" type="pres">
      <dgm:prSet presAssocID="{DE474076-0423-4CD0-8FCE-7472BD140158}" presName="accent_6" presStyleCnt="0"/>
      <dgm:spPr/>
    </dgm:pt>
    <dgm:pt modelId="{DCA88DB0-50A1-4F75-9EF8-30F83755E179}" type="pres">
      <dgm:prSet presAssocID="{DE474076-0423-4CD0-8FCE-7472BD140158}" presName="accentRepeatNode" presStyleLbl="solidFgAcc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pt-PT"/>
        </a:p>
      </dgm:t>
    </dgm:pt>
  </dgm:ptLst>
  <dgm:cxnLst>
    <dgm:cxn modelId="{3C94ABEF-89FF-4F0A-B428-D5052FC316A1}" type="presOf" srcId="{DE474076-0423-4CD0-8FCE-7472BD140158}" destId="{A4BDB455-E043-4F73-953E-2C72C165B754}" srcOrd="0" destOrd="0" presId="urn:microsoft.com/office/officeart/2008/layout/VerticalCurvedList"/>
    <dgm:cxn modelId="{9E51CB98-E7DD-440D-95E4-C113FB4D871F}" type="presOf" srcId="{93E2CDF8-957C-455D-B62B-F4438183C65C}" destId="{22EAF9CD-4184-4316-9F77-080B2820D1F2}" srcOrd="0" destOrd="0" presId="urn:microsoft.com/office/officeart/2008/layout/VerticalCurvedList"/>
    <dgm:cxn modelId="{12CB9573-EFDA-4783-856A-8207E8AC670F}" type="presOf" srcId="{89444FA1-DAC8-46CF-88B9-6CA84EB60096}" destId="{4E20C5F9-2D92-4FFF-8AB0-E8FE97CBA35B}" srcOrd="0" destOrd="0" presId="urn:microsoft.com/office/officeart/2008/layout/VerticalCurvedList"/>
    <dgm:cxn modelId="{92CD4F5B-C2CA-4B94-B6F7-BC6B01218B30}" srcId="{CD9AA034-5DBC-4AEE-8FDE-516480F90A30}" destId="{AFD2F68B-7901-4B25-9D97-C366DB3A2351}" srcOrd="3" destOrd="0" parTransId="{A5A4CF4F-F909-4CC2-B0BB-AA3B89572AA7}" sibTransId="{8A880971-6C7E-4726-B53E-85D1C4839AAF}"/>
    <dgm:cxn modelId="{F7353A06-889F-431F-A013-838050005BA6}" type="presOf" srcId="{5F323337-5029-42FC-8B99-ACFBBA5FC660}" destId="{23F27910-5BFD-43F2-A58C-B5AFC455BA01}" srcOrd="0" destOrd="0" presId="urn:microsoft.com/office/officeart/2008/layout/VerticalCurvedList"/>
    <dgm:cxn modelId="{41A5499D-46E5-4019-84D9-618BC2F57153}" srcId="{CD9AA034-5DBC-4AEE-8FDE-516480F90A30}" destId="{89444FA1-DAC8-46CF-88B9-6CA84EB60096}" srcOrd="0" destOrd="0" parTransId="{63720E86-CA06-4873-BA06-21B8B7CF265C}" sibTransId="{5F323337-5029-42FC-8B99-ACFBBA5FC660}"/>
    <dgm:cxn modelId="{0F6D1E74-8C55-4775-87DB-92D1AF779A32}" type="presOf" srcId="{CD9AA034-5DBC-4AEE-8FDE-516480F90A30}" destId="{B8748FD7-5026-4E6C-AD4A-134E6DD5D9F8}" srcOrd="0" destOrd="0" presId="urn:microsoft.com/office/officeart/2008/layout/VerticalCurvedList"/>
    <dgm:cxn modelId="{7063FF8A-F056-4B4C-8E16-4503903501D8}" type="presOf" srcId="{6DAC8341-E7C0-4A40-9F49-6A26BEC30658}" destId="{093272E9-9513-4336-91E6-E15D662D6D2B}" srcOrd="0" destOrd="0" presId="urn:microsoft.com/office/officeart/2008/layout/VerticalCurvedList"/>
    <dgm:cxn modelId="{D55805EB-84E6-4D3F-8635-5B407F463632}" type="presOf" srcId="{E0E4765E-FEFC-47F6-B049-6A0EF9514658}" destId="{1635678B-A034-4FC0-9E74-48A8333B1187}" srcOrd="0" destOrd="0" presId="urn:microsoft.com/office/officeart/2008/layout/VerticalCurvedList"/>
    <dgm:cxn modelId="{59A7A036-9F9E-4CF2-82C9-DEFC634506CF}" srcId="{CD9AA034-5DBC-4AEE-8FDE-516480F90A30}" destId="{DE474076-0423-4CD0-8FCE-7472BD140158}" srcOrd="5" destOrd="0" parTransId="{EF8A310B-1E95-4554-8A43-91E4B844CED7}" sibTransId="{D1A4C3E0-CC22-470D-8379-C801D53419EE}"/>
    <dgm:cxn modelId="{6CD189D2-F4A3-45FC-B820-21C1845C4156}" srcId="{CD9AA034-5DBC-4AEE-8FDE-516480F90A30}" destId="{93E2CDF8-957C-455D-B62B-F4438183C65C}" srcOrd="2" destOrd="0" parTransId="{2910F9AF-A3F3-4A60-8012-D0047904FD24}" sibTransId="{A28BB37B-C5B4-4EC0-B8AD-39AF3ADAD657}"/>
    <dgm:cxn modelId="{767E99B9-AAF6-4DEF-986D-C9C2626FCDF4}" type="presOf" srcId="{AFD2F68B-7901-4B25-9D97-C366DB3A2351}" destId="{DB0BDAE1-394B-4B4D-8727-61154FD2C3BC}" srcOrd="0" destOrd="0" presId="urn:microsoft.com/office/officeart/2008/layout/VerticalCurvedList"/>
    <dgm:cxn modelId="{673250E0-AB89-4FFF-9963-A444BF15521C}" srcId="{CD9AA034-5DBC-4AEE-8FDE-516480F90A30}" destId="{E0E4765E-FEFC-47F6-B049-6A0EF9514658}" srcOrd="1" destOrd="0" parTransId="{4A1D5BB9-6EEF-4822-A245-9255163D9F7D}" sibTransId="{9EC09C96-AEF5-47EF-A4F1-1249A6AD6707}"/>
    <dgm:cxn modelId="{EA70769A-80AC-4814-A785-A510E98AA2A7}" srcId="{CD9AA034-5DBC-4AEE-8FDE-516480F90A30}" destId="{6DAC8341-E7C0-4A40-9F49-6A26BEC30658}" srcOrd="4" destOrd="0" parTransId="{95239DC6-8CFD-4EB1-8016-0B3D42E1194C}" sibTransId="{23C76A80-D2CF-4EE3-8634-F00FC83AF6EF}"/>
    <dgm:cxn modelId="{AC564A7E-A74C-4794-83DA-88AAB55BD460}" type="presParOf" srcId="{B8748FD7-5026-4E6C-AD4A-134E6DD5D9F8}" destId="{8C64C218-B840-470E-9C54-405F4F96AF96}" srcOrd="0" destOrd="0" presId="urn:microsoft.com/office/officeart/2008/layout/VerticalCurvedList"/>
    <dgm:cxn modelId="{47BD3FAA-4634-45B1-8A4D-BDB402F0CFD2}" type="presParOf" srcId="{8C64C218-B840-470E-9C54-405F4F96AF96}" destId="{0AE4C098-3944-4B02-93BD-F11B247274C2}" srcOrd="0" destOrd="0" presId="urn:microsoft.com/office/officeart/2008/layout/VerticalCurvedList"/>
    <dgm:cxn modelId="{9BE583B7-F2DF-49F7-A074-E5ED6E1539C0}" type="presParOf" srcId="{0AE4C098-3944-4B02-93BD-F11B247274C2}" destId="{4EA9F6B9-980B-43C3-B72B-DBBEDEBFB5DC}" srcOrd="0" destOrd="0" presId="urn:microsoft.com/office/officeart/2008/layout/VerticalCurvedList"/>
    <dgm:cxn modelId="{E7341FBE-6E01-4A7A-AC6F-B9A110456ED6}" type="presParOf" srcId="{0AE4C098-3944-4B02-93BD-F11B247274C2}" destId="{23F27910-5BFD-43F2-A58C-B5AFC455BA01}" srcOrd="1" destOrd="0" presId="urn:microsoft.com/office/officeart/2008/layout/VerticalCurvedList"/>
    <dgm:cxn modelId="{37535C31-8B27-4F0F-8C55-1F4C698A6457}" type="presParOf" srcId="{0AE4C098-3944-4B02-93BD-F11B247274C2}" destId="{4CF9DDD1-01AE-4693-B017-4A62778A6D2A}" srcOrd="2" destOrd="0" presId="urn:microsoft.com/office/officeart/2008/layout/VerticalCurvedList"/>
    <dgm:cxn modelId="{E7659DC3-905E-42CF-8575-96BE5675D957}" type="presParOf" srcId="{0AE4C098-3944-4B02-93BD-F11B247274C2}" destId="{83668109-5771-4C73-8725-CE86C44A1D33}" srcOrd="3" destOrd="0" presId="urn:microsoft.com/office/officeart/2008/layout/VerticalCurvedList"/>
    <dgm:cxn modelId="{A542EE4E-5688-4EAF-ADBF-95D993D5ACE1}" type="presParOf" srcId="{8C64C218-B840-470E-9C54-405F4F96AF96}" destId="{4E20C5F9-2D92-4FFF-8AB0-E8FE97CBA35B}" srcOrd="1" destOrd="0" presId="urn:microsoft.com/office/officeart/2008/layout/VerticalCurvedList"/>
    <dgm:cxn modelId="{48C7D8F7-E855-449E-A782-6EA55AD50A7A}" type="presParOf" srcId="{8C64C218-B840-470E-9C54-405F4F96AF96}" destId="{C677981E-F8A7-4CEC-A0EC-683C0CFBC5F7}" srcOrd="2" destOrd="0" presId="urn:microsoft.com/office/officeart/2008/layout/VerticalCurvedList"/>
    <dgm:cxn modelId="{218CD13B-5556-4AD7-970C-BA2F1E249DA3}" type="presParOf" srcId="{C677981E-F8A7-4CEC-A0EC-683C0CFBC5F7}" destId="{5466A0BF-A503-46FE-8013-73B16946AC4B}" srcOrd="0" destOrd="0" presId="urn:microsoft.com/office/officeart/2008/layout/VerticalCurvedList"/>
    <dgm:cxn modelId="{C76E7652-08E7-42D3-8BA4-E63AAD8768A8}" type="presParOf" srcId="{8C64C218-B840-470E-9C54-405F4F96AF96}" destId="{1635678B-A034-4FC0-9E74-48A8333B1187}" srcOrd="3" destOrd="0" presId="urn:microsoft.com/office/officeart/2008/layout/VerticalCurvedList"/>
    <dgm:cxn modelId="{B8A006DD-860D-4D86-87EE-2DB3B3323FBD}" type="presParOf" srcId="{8C64C218-B840-470E-9C54-405F4F96AF96}" destId="{9FCB0D16-1458-4CD8-A324-E3BC0278C701}" srcOrd="4" destOrd="0" presId="urn:microsoft.com/office/officeart/2008/layout/VerticalCurvedList"/>
    <dgm:cxn modelId="{944A9363-C778-4B0B-A7D7-16CCE34BA6DD}" type="presParOf" srcId="{9FCB0D16-1458-4CD8-A324-E3BC0278C701}" destId="{8623B67E-AC46-42E4-B86C-28674CFF2D40}" srcOrd="0" destOrd="0" presId="urn:microsoft.com/office/officeart/2008/layout/VerticalCurvedList"/>
    <dgm:cxn modelId="{67B721BB-F135-4013-89F3-E482ADC0B70A}" type="presParOf" srcId="{8C64C218-B840-470E-9C54-405F4F96AF96}" destId="{22EAF9CD-4184-4316-9F77-080B2820D1F2}" srcOrd="5" destOrd="0" presId="urn:microsoft.com/office/officeart/2008/layout/VerticalCurvedList"/>
    <dgm:cxn modelId="{5DBE0518-DB5C-4C66-A826-AB88BA17166A}" type="presParOf" srcId="{8C64C218-B840-470E-9C54-405F4F96AF96}" destId="{CE65C02E-697D-4D9F-9C48-6B4ECFE539A2}" srcOrd="6" destOrd="0" presId="urn:microsoft.com/office/officeart/2008/layout/VerticalCurvedList"/>
    <dgm:cxn modelId="{A60FD716-BD94-4667-A2ED-F698915F935E}" type="presParOf" srcId="{CE65C02E-697D-4D9F-9C48-6B4ECFE539A2}" destId="{3002EA16-2675-4F98-96C2-43E8CF297BCC}" srcOrd="0" destOrd="0" presId="urn:microsoft.com/office/officeart/2008/layout/VerticalCurvedList"/>
    <dgm:cxn modelId="{6CF43710-6BD2-4809-B495-F14EA048670A}" type="presParOf" srcId="{8C64C218-B840-470E-9C54-405F4F96AF96}" destId="{DB0BDAE1-394B-4B4D-8727-61154FD2C3BC}" srcOrd="7" destOrd="0" presId="urn:microsoft.com/office/officeart/2008/layout/VerticalCurvedList"/>
    <dgm:cxn modelId="{B51339BA-FC75-4BEB-911D-D4FC07F88431}" type="presParOf" srcId="{8C64C218-B840-470E-9C54-405F4F96AF96}" destId="{3F2347DA-1C6D-43A3-90E7-93B8E0B9F431}" srcOrd="8" destOrd="0" presId="urn:microsoft.com/office/officeart/2008/layout/VerticalCurvedList"/>
    <dgm:cxn modelId="{AFF9CDEF-A0AC-457F-B5B5-BB936849EED0}" type="presParOf" srcId="{3F2347DA-1C6D-43A3-90E7-93B8E0B9F431}" destId="{4C962610-A0EE-4DEA-A914-6600A3657A4A}" srcOrd="0" destOrd="0" presId="urn:microsoft.com/office/officeart/2008/layout/VerticalCurvedList"/>
    <dgm:cxn modelId="{36FB3DE6-8F4E-4F86-90A2-A3C91C57B95C}" type="presParOf" srcId="{8C64C218-B840-470E-9C54-405F4F96AF96}" destId="{093272E9-9513-4336-91E6-E15D662D6D2B}" srcOrd="9" destOrd="0" presId="urn:microsoft.com/office/officeart/2008/layout/VerticalCurvedList"/>
    <dgm:cxn modelId="{4D173D14-0CE3-4B30-A59F-6CD1178E11F6}" type="presParOf" srcId="{8C64C218-B840-470E-9C54-405F4F96AF96}" destId="{FD7B0531-E7ED-4D06-801C-7FC477DD016A}" srcOrd="10" destOrd="0" presId="urn:microsoft.com/office/officeart/2008/layout/VerticalCurvedList"/>
    <dgm:cxn modelId="{B2727D6C-A61B-4415-80F7-DF56D97C44E2}" type="presParOf" srcId="{FD7B0531-E7ED-4D06-801C-7FC477DD016A}" destId="{59A8EEB7-8B30-4625-ABD9-71CF7FDE8AF7}" srcOrd="0" destOrd="0" presId="urn:microsoft.com/office/officeart/2008/layout/VerticalCurvedList"/>
    <dgm:cxn modelId="{577CAFAF-504B-4103-A79D-9A00DD0B3DC0}" type="presParOf" srcId="{8C64C218-B840-470E-9C54-405F4F96AF96}" destId="{A4BDB455-E043-4F73-953E-2C72C165B754}" srcOrd="11" destOrd="0" presId="urn:microsoft.com/office/officeart/2008/layout/VerticalCurvedList"/>
    <dgm:cxn modelId="{3505B277-4B61-438B-8984-FCE1A7D047AC}" type="presParOf" srcId="{8C64C218-B840-470E-9C54-405F4F96AF96}" destId="{E36A8E65-3C42-47B2-8BA3-0EA4027EF33D}" srcOrd="12" destOrd="0" presId="urn:microsoft.com/office/officeart/2008/layout/VerticalCurvedList"/>
    <dgm:cxn modelId="{7AE933CF-8881-4236-A65E-B3B533CF64D0}" type="presParOf" srcId="{E36A8E65-3C42-47B2-8BA3-0EA4027EF33D}" destId="{DCA88DB0-50A1-4F75-9EF8-30F83755E17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8B048B-390D-48C2-B22D-84A4F559C27F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PT"/>
        </a:p>
      </dgm:t>
    </dgm:pt>
    <dgm:pt modelId="{B8CD7A34-E287-4521-A476-B9B7587AD18E}">
      <dgm:prSet phldrT="[Texto]" custT="1"/>
      <dgm:spPr/>
      <dgm:t>
        <a:bodyPr lIns="180000"/>
        <a:lstStyle/>
        <a:p>
          <a:pPr algn="l">
            <a:spcBef>
              <a:spcPct val="0"/>
            </a:spcBef>
            <a:spcAft>
              <a:spcPct val="35000"/>
            </a:spcAft>
          </a:pPr>
          <a:r>
            <a:rPr lang="pt-PT" sz="1600" b="1" dirty="0" smtClean="0"/>
            <a:t>	Governança:</a:t>
          </a:r>
        </a:p>
        <a:p>
          <a:pPr algn="l">
            <a:spcBef>
              <a:spcPct val="0"/>
            </a:spcBef>
            <a:spcAft>
              <a:spcPct val="35000"/>
            </a:spcAft>
          </a:pPr>
          <a:r>
            <a:rPr lang="pt-PT" sz="1600" b="1" dirty="0" smtClean="0"/>
            <a:t>	</a:t>
          </a:r>
          <a:r>
            <a:rPr lang="pt-PT" sz="1600" b="0" dirty="0" smtClean="0"/>
            <a:t>i.</a:t>
          </a:r>
          <a:r>
            <a:rPr lang="pt-PT" sz="1600" b="1" dirty="0" smtClean="0"/>
            <a:t> Abordagem holística </a:t>
          </a:r>
          <a:r>
            <a:rPr lang="pt-PT" sz="1600" dirty="0" smtClean="0"/>
            <a:t>na implementação dos ODS </a:t>
          </a:r>
          <a:endParaRPr lang="pt-PT" sz="1600" b="0" dirty="0" smtClean="0"/>
        </a:p>
        <a:p>
          <a:pPr algn="l">
            <a:spcBef>
              <a:spcPts val="0"/>
            </a:spcBef>
            <a:spcAft>
              <a:spcPts val="600"/>
            </a:spcAft>
          </a:pPr>
          <a:r>
            <a:rPr lang="pt-PT" sz="1600" dirty="0" smtClean="0"/>
            <a:t>	</a:t>
          </a:r>
          <a:r>
            <a:rPr lang="pt-PT" sz="1600" dirty="0" err="1" smtClean="0"/>
            <a:t>ii</a:t>
          </a:r>
          <a:r>
            <a:rPr lang="pt-PT" sz="1600" dirty="0" smtClean="0"/>
            <a:t>. Exigências acrescidas nos </a:t>
          </a:r>
          <a:r>
            <a:rPr lang="pt-PT" sz="1600" b="1" dirty="0" smtClean="0"/>
            <a:t>modelos de governança</a:t>
          </a:r>
          <a:r>
            <a:rPr lang="pt-PT" sz="1600" dirty="0" smtClean="0"/>
            <a:t>: coordenação 	horizontal, vertical e envolvimento da sociedade civil</a:t>
          </a:r>
          <a:endParaRPr lang="pt-PT" sz="1600" dirty="0"/>
        </a:p>
      </dgm:t>
    </dgm:pt>
    <dgm:pt modelId="{02C91D1A-6F7B-4347-AB7C-6C688907DC58}" type="parTrans" cxnId="{A6077B99-3C48-459A-8C2B-6CDE6B71C90D}">
      <dgm:prSet/>
      <dgm:spPr/>
      <dgm:t>
        <a:bodyPr/>
        <a:lstStyle/>
        <a:p>
          <a:pPr algn="l"/>
          <a:endParaRPr lang="pt-PT" sz="1600"/>
        </a:p>
      </dgm:t>
    </dgm:pt>
    <dgm:pt modelId="{7227DDFD-8BAE-418F-9A43-F5D56C18CB83}" type="sibTrans" cxnId="{A6077B99-3C48-459A-8C2B-6CDE6B71C90D}">
      <dgm:prSet/>
      <dgm:spPr/>
      <dgm:t>
        <a:bodyPr/>
        <a:lstStyle/>
        <a:p>
          <a:pPr algn="l"/>
          <a:endParaRPr lang="pt-PT" sz="1600"/>
        </a:p>
      </dgm:t>
    </dgm:pt>
    <dgm:pt modelId="{DE5C94E6-117F-4A0E-AE6B-6C2B31DC0F5A}">
      <dgm:prSet phldrT="[Texto]" custT="1"/>
      <dgm:spPr/>
      <dgm:t>
        <a:bodyPr lIns="864000"/>
        <a:lstStyle/>
        <a:p>
          <a:pPr algn="l"/>
          <a:r>
            <a:rPr lang="pt-PT" sz="1600" b="1" dirty="0" smtClean="0"/>
            <a:t>Financiamento: </a:t>
          </a:r>
        </a:p>
        <a:p>
          <a:pPr algn="l"/>
          <a:r>
            <a:rPr lang="pt-PT" sz="1600" dirty="0" smtClean="0"/>
            <a:t>i. QFP 2021-27</a:t>
          </a:r>
        </a:p>
        <a:p>
          <a:pPr algn="l"/>
          <a:r>
            <a:rPr lang="pt-PT" sz="1600" dirty="0" err="1" smtClean="0"/>
            <a:t>ii</a:t>
          </a:r>
          <a:r>
            <a:rPr lang="pt-PT" sz="1600" dirty="0" smtClean="0"/>
            <a:t>. Articulação entre QFP / Governação Económica / Reformas Estruturais</a:t>
          </a:r>
        </a:p>
        <a:p>
          <a:pPr algn="l"/>
          <a:r>
            <a:rPr lang="pt-PT" sz="1600" dirty="0" err="1" smtClean="0"/>
            <a:t>iii</a:t>
          </a:r>
          <a:r>
            <a:rPr lang="pt-PT" sz="1600" dirty="0" smtClean="0"/>
            <a:t>. Complementaridade entre as fontes de financiamento: europeias (e.g. gestão direta e gestão partilhada), nacionais (e.g. públicas e privadas)</a:t>
          </a:r>
          <a:endParaRPr lang="pt-PT" sz="1600" dirty="0"/>
        </a:p>
      </dgm:t>
    </dgm:pt>
    <dgm:pt modelId="{97885961-F2ED-4E7C-AE0D-7ADBD8325D82}" type="parTrans" cxnId="{8BCB638F-19D8-4455-A73F-31BD4F801181}">
      <dgm:prSet/>
      <dgm:spPr/>
      <dgm:t>
        <a:bodyPr/>
        <a:lstStyle/>
        <a:p>
          <a:pPr algn="l"/>
          <a:endParaRPr lang="pt-PT" sz="1600"/>
        </a:p>
      </dgm:t>
    </dgm:pt>
    <dgm:pt modelId="{5C601D66-A3ED-4295-B394-BAB1E712659A}" type="sibTrans" cxnId="{8BCB638F-19D8-4455-A73F-31BD4F801181}">
      <dgm:prSet/>
      <dgm:spPr/>
      <dgm:t>
        <a:bodyPr/>
        <a:lstStyle/>
        <a:p>
          <a:pPr algn="l"/>
          <a:endParaRPr lang="pt-PT" sz="1600"/>
        </a:p>
      </dgm:t>
    </dgm:pt>
    <dgm:pt modelId="{13EE6FDE-9B75-47A6-A2DE-6823C7565862}">
      <dgm:prSet phldrT="[Texto]" custT="1"/>
      <dgm:spPr/>
      <dgm:t>
        <a:bodyPr lIns="900000"/>
        <a:lstStyle/>
        <a:p>
          <a:pPr algn="l"/>
          <a:r>
            <a:rPr lang="pt-PT" sz="1600" b="1" dirty="0" smtClean="0"/>
            <a:t>Pós-2020</a:t>
          </a:r>
          <a:r>
            <a:rPr lang="pt-PT" sz="1600" dirty="0" smtClean="0"/>
            <a:t>, agendas no debate em curso: :  </a:t>
          </a:r>
        </a:p>
        <a:p>
          <a:pPr algn="l"/>
          <a:r>
            <a:rPr lang="pt-PT" sz="1600" dirty="0" smtClean="0"/>
            <a:t>i. “Novos desafios” (Migrações, demografia, segurança, digitalização, economia circular) e desafios persistentes (coesão)</a:t>
          </a:r>
        </a:p>
        <a:p>
          <a:pPr algn="l"/>
          <a:r>
            <a:rPr lang="pt-PT" sz="1600" dirty="0" err="1" smtClean="0"/>
            <a:t>ii</a:t>
          </a:r>
          <a:r>
            <a:rPr lang="pt-PT" sz="1600" dirty="0" smtClean="0"/>
            <a:t>. Principais prioridades para a próxima década</a:t>
          </a:r>
          <a:r>
            <a:rPr lang="pt-PT" sz="1600" b="0" dirty="0" smtClean="0"/>
            <a:t>: </a:t>
          </a:r>
          <a:r>
            <a:rPr lang="en-US" sz="1600" b="0" dirty="0" err="1" smtClean="0"/>
            <a:t>sustentabilidade</a:t>
          </a:r>
          <a:r>
            <a:rPr lang="en-US" sz="1600" b="0" dirty="0" smtClean="0"/>
            <a:t> </a:t>
          </a:r>
          <a:r>
            <a:rPr lang="en-US" sz="1600" b="0" dirty="0" err="1" smtClean="0"/>
            <a:t>demográfica</a:t>
          </a:r>
          <a:r>
            <a:rPr lang="en-US" sz="1600" b="0" dirty="0" smtClean="0"/>
            <a:t>, </a:t>
          </a:r>
          <a:r>
            <a:rPr lang="en-US" sz="1600" b="0" dirty="0" err="1" smtClean="0"/>
            <a:t>mais</a:t>
          </a:r>
          <a:r>
            <a:rPr lang="en-US" sz="1600" b="0" dirty="0" smtClean="0"/>
            <a:t> </a:t>
          </a:r>
          <a:r>
            <a:rPr lang="en-US" sz="1600" b="0" dirty="0" err="1" smtClean="0"/>
            <a:t>inclusão</a:t>
          </a:r>
          <a:r>
            <a:rPr lang="en-US" sz="1600" b="0" dirty="0" smtClean="0"/>
            <a:t> e </a:t>
          </a:r>
          <a:r>
            <a:rPr lang="en-US" sz="1600" b="0" dirty="0" err="1" smtClean="0"/>
            <a:t>menos</a:t>
          </a:r>
          <a:r>
            <a:rPr lang="en-US" sz="1600" b="0" dirty="0" smtClean="0"/>
            <a:t> </a:t>
          </a:r>
          <a:r>
            <a:rPr lang="en-US" sz="1600" b="0" dirty="0" err="1" smtClean="0"/>
            <a:t>desigualdade</a:t>
          </a:r>
          <a:r>
            <a:rPr lang="en-US" sz="1600" b="0" dirty="0" smtClean="0"/>
            <a:t>; </a:t>
          </a:r>
          <a:r>
            <a:rPr lang="en-US" sz="1600" b="0" dirty="0" err="1" smtClean="0"/>
            <a:t>Mais</a:t>
          </a:r>
          <a:r>
            <a:rPr lang="en-US" sz="1600" b="0" dirty="0" smtClean="0"/>
            <a:t> </a:t>
          </a:r>
          <a:r>
            <a:rPr lang="en-US" sz="1600" b="0" dirty="0" err="1" smtClean="0"/>
            <a:t>inovação</a:t>
          </a:r>
          <a:r>
            <a:rPr lang="en-US" sz="1600" b="0" dirty="0" smtClean="0"/>
            <a:t> e </a:t>
          </a:r>
          <a:r>
            <a:rPr lang="en-US" sz="1600" b="0" dirty="0" err="1" smtClean="0"/>
            <a:t>qualificações</a:t>
          </a:r>
          <a:r>
            <a:rPr lang="en-US" sz="1600" b="0" dirty="0" smtClean="0"/>
            <a:t>, </a:t>
          </a:r>
          <a:r>
            <a:rPr lang="en-US" sz="1600" b="0" dirty="0" err="1" smtClean="0"/>
            <a:t>incluindo</a:t>
          </a:r>
          <a:r>
            <a:rPr lang="en-US" sz="1600" b="0" dirty="0" smtClean="0"/>
            <a:t> a </a:t>
          </a:r>
          <a:r>
            <a:rPr lang="en-US" sz="1600" b="0" dirty="0" err="1" smtClean="0"/>
            <a:t>transição</a:t>
          </a:r>
          <a:r>
            <a:rPr lang="en-US" sz="1600" b="0" dirty="0" smtClean="0"/>
            <a:t> digital; </a:t>
          </a:r>
          <a:r>
            <a:rPr lang="en-US" sz="1600" b="0" dirty="0" err="1" smtClean="0"/>
            <a:t>melhorar</a:t>
          </a:r>
          <a:r>
            <a:rPr lang="en-US" sz="1600" b="0" dirty="0" smtClean="0"/>
            <a:t> a </a:t>
          </a:r>
          <a:r>
            <a:rPr lang="en-US" sz="1600" b="0" dirty="0" err="1" smtClean="0"/>
            <a:t>competitividade</a:t>
          </a:r>
          <a:r>
            <a:rPr lang="en-US" sz="1600" b="0" dirty="0" smtClean="0"/>
            <a:t> externa e a </a:t>
          </a:r>
          <a:r>
            <a:rPr lang="en-US" sz="1600" b="0" dirty="0" err="1" smtClean="0"/>
            <a:t>coesão</a:t>
          </a:r>
          <a:r>
            <a:rPr lang="en-US" sz="1600" b="0" dirty="0" smtClean="0"/>
            <a:t> </a:t>
          </a:r>
          <a:r>
            <a:rPr lang="en-US" sz="1600" b="0" dirty="0" err="1" smtClean="0"/>
            <a:t>interna</a:t>
          </a:r>
          <a:r>
            <a:rPr lang="en-US" sz="1600" b="0" dirty="0" smtClean="0"/>
            <a:t>; </a:t>
          </a:r>
          <a:r>
            <a:rPr lang="en-US" sz="1600" b="0" dirty="0" err="1" smtClean="0"/>
            <a:t>alterações</a:t>
          </a:r>
          <a:r>
            <a:rPr lang="en-US" sz="1600" b="0" dirty="0" smtClean="0"/>
            <a:t> </a:t>
          </a:r>
          <a:r>
            <a:rPr lang="en-US" sz="1600" b="0" dirty="0" err="1" smtClean="0"/>
            <a:t>climáticas</a:t>
          </a:r>
          <a:r>
            <a:rPr lang="en-US" sz="1600" b="0" dirty="0" smtClean="0"/>
            <a:t> e </a:t>
          </a:r>
          <a:r>
            <a:rPr lang="en-US" sz="1600" b="0" dirty="0" err="1" smtClean="0"/>
            <a:t>promoção</a:t>
          </a:r>
          <a:r>
            <a:rPr lang="en-US" sz="1600" b="0" dirty="0" smtClean="0"/>
            <a:t> da </a:t>
          </a:r>
          <a:r>
            <a:rPr lang="en-US" sz="1600" b="0" dirty="0" err="1" smtClean="0"/>
            <a:t>sustentabilidade</a:t>
          </a:r>
          <a:r>
            <a:rPr lang="en-US" sz="1600" b="0" dirty="0" smtClean="0"/>
            <a:t>.</a:t>
          </a:r>
          <a:endParaRPr lang="pt-PT" sz="1600" dirty="0"/>
        </a:p>
      </dgm:t>
    </dgm:pt>
    <dgm:pt modelId="{6F50CEB0-6715-48BD-8D3F-E322D3BB3B8D}" type="parTrans" cxnId="{02ED76F5-2113-40BF-94A5-416411BBB995}">
      <dgm:prSet/>
      <dgm:spPr/>
      <dgm:t>
        <a:bodyPr/>
        <a:lstStyle/>
        <a:p>
          <a:pPr algn="l"/>
          <a:endParaRPr lang="pt-PT" sz="1600"/>
        </a:p>
      </dgm:t>
    </dgm:pt>
    <dgm:pt modelId="{07B9BE5A-8F2B-45B6-B1BD-0A1EBC1A05AF}" type="sibTrans" cxnId="{02ED76F5-2113-40BF-94A5-416411BBB995}">
      <dgm:prSet/>
      <dgm:spPr/>
      <dgm:t>
        <a:bodyPr/>
        <a:lstStyle/>
        <a:p>
          <a:pPr algn="l"/>
          <a:endParaRPr lang="pt-PT" sz="1600"/>
        </a:p>
      </dgm:t>
    </dgm:pt>
    <dgm:pt modelId="{9E126A4E-1A2C-4AB5-B9C9-A8C2F80455DB}" type="pres">
      <dgm:prSet presAssocID="{CF8B048B-390D-48C2-B22D-84A4F559C27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2D7DF5D1-1A39-4163-9BBA-94BD8D6E2D36}" type="pres">
      <dgm:prSet presAssocID="{B8CD7A34-E287-4521-A476-B9B7587AD18E}" presName="composite" presStyleCnt="0"/>
      <dgm:spPr/>
    </dgm:pt>
    <dgm:pt modelId="{379AA995-3895-404F-837A-19224696DAE9}" type="pres">
      <dgm:prSet presAssocID="{B8CD7A34-E287-4521-A476-B9B7587AD18E}" presName="imgShp" presStyleLbl="fgImgPlace1" presStyleIdx="0" presStyleCnt="3" custScaleX="82507" custScaleY="81016" custLinFactNeighborX="-45769" custLinFactNeighborY="-33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pt-PT"/>
        </a:p>
      </dgm:t>
    </dgm:pt>
    <dgm:pt modelId="{7B9544D9-5D18-47B2-9883-DBF5E66F52B3}" type="pres">
      <dgm:prSet presAssocID="{B8CD7A34-E287-4521-A476-B9B7587AD18E}" presName="txShp" presStyleLbl="node1" presStyleIdx="0" presStyleCnt="3" custScaleX="142355" custScaleY="7818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E401421-74B9-4A56-A0D9-F2A4DB61A801}" type="pres">
      <dgm:prSet presAssocID="{7227DDFD-8BAE-418F-9A43-F5D56C18CB83}" presName="spacing" presStyleCnt="0"/>
      <dgm:spPr/>
    </dgm:pt>
    <dgm:pt modelId="{9AA4C2B3-9354-4571-9D48-9F5C9DD4CE20}" type="pres">
      <dgm:prSet presAssocID="{DE5C94E6-117F-4A0E-AE6B-6C2B31DC0F5A}" presName="composite" presStyleCnt="0"/>
      <dgm:spPr/>
    </dgm:pt>
    <dgm:pt modelId="{205483D3-7976-4169-9A01-AA53A9B15ABF}" type="pres">
      <dgm:prSet presAssocID="{DE5C94E6-117F-4A0E-AE6B-6C2B31DC0F5A}" presName="imgShp" presStyleLbl="fgImgPlace1" presStyleIdx="1" presStyleCnt="3" custScaleX="82507" custScaleY="81016" custLinFactNeighborX="-45769" custLinFactNeighborY="1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PT"/>
        </a:p>
      </dgm:t>
    </dgm:pt>
    <dgm:pt modelId="{CDF80458-11BA-48A1-B543-5C36B46E7394}" type="pres">
      <dgm:prSet presAssocID="{DE5C94E6-117F-4A0E-AE6B-6C2B31DC0F5A}" presName="txShp" presStyleLbl="node1" presStyleIdx="1" presStyleCnt="3" custScaleX="142247" custScaleY="8862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5BFD527-0C55-4695-A8B2-D54E1F54E3DB}" type="pres">
      <dgm:prSet presAssocID="{5C601D66-A3ED-4295-B394-BAB1E712659A}" presName="spacing" presStyleCnt="0"/>
      <dgm:spPr/>
    </dgm:pt>
    <dgm:pt modelId="{70B4315D-3F13-4871-AC20-31D71DF8BCD8}" type="pres">
      <dgm:prSet presAssocID="{13EE6FDE-9B75-47A6-A2DE-6823C7565862}" presName="composite" presStyleCnt="0"/>
      <dgm:spPr/>
    </dgm:pt>
    <dgm:pt modelId="{7B9B4B3F-F5C0-4C3B-8994-2E3465EA95AA}" type="pres">
      <dgm:prSet presAssocID="{13EE6FDE-9B75-47A6-A2DE-6823C7565862}" presName="imgShp" presStyleLbl="fgImgPlace1" presStyleIdx="2" presStyleCnt="3" custScaleX="82507" custScaleY="81016" custLinFactNeighborX="-45769" custLinFactNeighborY="-102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pt-PT"/>
        </a:p>
      </dgm:t>
    </dgm:pt>
    <dgm:pt modelId="{D6F59836-4819-4037-9F1E-7E0334989FCF}" type="pres">
      <dgm:prSet presAssocID="{13EE6FDE-9B75-47A6-A2DE-6823C7565862}" presName="txShp" presStyleLbl="node1" presStyleIdx="2" presStyleCnt="3" custScaleX="142247" custScaleY="12415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7DE8D2A-54C6-4274-903D-FBBB8C2D9D67}" type="presOf" srcId="{DE5C94E6-117F-4A0E-AE6B-6C2B31DC0F5A}" destId="{CDF80458-11BA-48A1-B543-5C36B46E7394}" srcOrd="0" destOrd="0" presId="urn:microsoft.com/office/officeart/2005/8/layout/vList3"/>
    <dgm:cxn modelId="{A6077B99-3C48-459A-8C2B-6CDE6B71C90D}" srcId="{CF8B048B-390D-48C2-B22D-84A4F559C27F}" destId="{B8CD7A34-E287-4521-A476-B9B7587AD18E}" srcOrd="0" destOrd="0" parTransId="{02C91D1A-6F7B-4347-AB7C-6C688907DC58}" sibTransId="{7227DDFD-8BAE-418F-9A43-F5D56C18CB83}"/>
    <dgm:cxn modelId="{96AF71C4-8FDF-496E-AC1E-72D3B129F9F4}" type="presOf" srcId="{13EE6FDE-9B75-47A6-A2DE-6823C7565862}" destId="{D6F59836-4819-4037-9F1E-7E0334989FCF}" srcOrd="0" destOrd="0" presId="urn:microsoft.com/office/officeart/2005/8/layout/vList3"/>
    <dgm:cxn modelId="{5D35E4EC-945D-40C4-8EF3-074DD26A7205}" type="presOf" srcId="{CF8B048B-390D-48C2-B22D-84A4F559C27F}" destId="{9E126A4E-1A2C-4AB5-B9C9-A8C2F80455DB}" srcOrd="0" destOrd="0" presId="urn:microsoft.com/office/officeart/2005/8/layout/vList3"/>
    <dgm:cxn modelId="{8BCB638F-19D8-4455-A73F-31BD4F801181}" srcId="{CF8B048B-390D-48C2-B22D-84A4F559C27F}" destId="{DE5C94E6-117F-4A0E-AE6B-6C2B31DC0F5A}" srcOrd="1" destOrd="0" parTransId="{97885961-F2ED-4E7C-AE0D-7ADBD8325D82}" sibTransId="{5C601D66-A3ED-4295-B394-BAB1E712659A}"/>
    <dgm:cxn modelId="{02ED76F5-2113-40BF-94A5-416411BBB995}" srcId="{CF8B048B-390D-48C2-B22D-84A4F559C27F}" destId="{13EE6FDE-9B75-47A6-A2DE-6823C7565862}" srcOrd="2" destOrd="0" parTransId="{6F50CEB0-6715-48BD-8D3F-E322D3BB3B8D}" sibTransId="{07B9BE5A-8F2B-45B6-B1BD-0A1EBC1A05AF}"/>
    <dgm:cxn modelId="{A6084CDB-DBBE-42F8-BCF5-11A7D7B0BF9A}" type="presOf" srcId="{B8CD7A34-E287-4521-A476-B9B7587AD18E}" destId="{7B9544D9-5D18-47B2-9883-DBF5E66F52B3}" srcOrd="0" destOrd="0" presId="urn:microsoft.com/office/officeart/2005/8/layout/vList3"/>
    <dgm:cxn modelId="{AD74239C-FB5D-496A-9184-3643C88C8B60}" type="presParOf" srcId="{9E126A4E-1A2C-4AB5-B9C9-A8C2F80455DB}" destId="{2D7DF5D1-1A39-4163-9BBA-94BD8D6E2D36}" srcOrd="0" destOrd="0" presId="urn:microsoft.com/office/officeart/2005/8/layout/vList3"/>
    <dgm:cxn modelId="{ED43C32B-45B1-442D-9A17-013319DC95EB}" type="presParOf" srcId="{2D7DF5D1-1A39-4163-9BBA-94BD8D6E2D36}" destId="{379AA995-3895-404F-837A-19224696DAE9}" srcOrd="0" destOrd="0" presId="urn:microsoft.com/office/officeart/2005/8/layout/vList3"/>
    <dgm:cxn modelId="{5E5E2476-A7BF-4DF3-BF1B-78A5EAB753F1}" type="presParOf" srcId="{2D7DF5D1-1A39-4163-9BBA-94BD8D6E2D36}" destId="{7B9544D9-5D18-47B2-9883-DBF5E66F52B3}" srcOrd="1" destOrd="0" presId="urn:microsoft.com/office/officeart/2005/8/layout/vList3"/>
    <dgm:cxn modelId="{138E2F4F-7F8D-423F-8D43-D598A92175F1}" type="presParOf" srcId="{9E126A4E-1A2C-4AB5-B9C9-A8C2F80455DB}" destId="{BE401421-74B9-4A56-A0D9-F2A4DB61A801}" srcOrd="1" destOrd="0" presId="urn:microsoft.com/office/officeart/2005/8/layout/vList3"/>
    <dgm:cxn modelId="{A167D0E8-A89F-40B6-92CB-B261EA616427}" type="presParOf" srcId="{9E126A4E-1A2C-4AB5-B9C9-A8C2F80455DB}" destId="{9AA4C2B3-9354-4571-9D48-9F5C9DD4CE20}" srcOrd="2" destOrd="0" presId="urn:microsoft.com/office/officeart/2005/8/layout/vList3"/>
    <dgm:cxn modelId="{3A0F9AC4-CDDA-4F6D-8E44-DD575724F84D}" type="presParOf" srcId="{9AA4C2B3-9354-4571-9D48-9F5C9DD4CE20}" destId="{205483D3-7976-4169-9A01-AA53A9B15ABF}" srcOrd="0" destOrd="0" presId="urn:microsoft.com/office/officeart/2005/8/layout/vList3"/>
    <dgm:cxn modelId="{179D875F-55FD-4F52-B9D6-A94FBAE73B7E}" type="presParOf" srcId="{9AA4C2B3-9354-4571-9D48-9F5C9DD4CE20}" destId="{CDF80458-11BA-48A1-B543-5C36B46E7394}" srcOrd="1" destOrd="0" presId="urn:microsoft.com/office/officeart/2005/8/layout/vList3"/>
    <dgm:cxn modelId="{9674A47C-A7C2-49C7-9FB4-C0898E051D4D}" type="presParOf" srcId="{9E126A4E-1A2C-4AB5-B9C9-A8C2F80455DB}" destId="{85BFD527-0C55-4695-A8B2-D54E1F54E3DB}" srcOrd="3" destOrd="0" presId="urn:microsoft.com/office/officeart/2005/8/layout/vList3"/>
    <dgm:cxn modelId="{05F28187-A0C2-474C-8913-FFA7A5CE5B91}" type="presParOf" srcId="{9E126A4E-1A2C-4AB5-B9C9-A8C2F80455DB}" destId="{70B4315D-3F13-4871-AC20-31D71DF8BCD8}" srcOrd="4" destOrd="0" presId="urn:microsoft.com/office/officeart/2005/8/layout/vList3"/>
    <dgm:cxn modelId="{83026F1C-B2FD-4012-9021-8E40C954D322}" type="presParOf" srcId="{70B4315D-3F13-4871-AC20-31D71DF8BCD8}" destId="{7B9B4B3F-F5C0-4C3B-8994-2E3465EA95AA}" srcOrd="0" destOrd="0" presId="urn:microsoft.com/office/officeart/2005/8/layout/vList3"/>
    <dgm:cxn modelId="{5B113927-1D84-42EF-A137-E8981B5082EB}" type="presParOf" srcId="{70B4315D-3F13-4871-AC20-31D71DF8BCD8}" destId="{D6F59836-4819-4037-9F1E-7E0334989FC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27910-5BFD-43F2-A58C-B5AFC455BA01}">
      <dsp:nvSpPr>
        <dsp:cNvPr id="0" name=""/>
        <dsp:cNvSpPr/>
      </dsp:nvSpPr>
      <dsp:spPr>
        <a:xfrm>
          <a:off x="-6350946" y="-971459"/>
          <a:ext cx="7559542" cy="7559542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0C5F9-2D92-4FFF-8AB0-E8FE97CBA35B}">
      <dsp:nvSpPr>
        <dsp:cNvPr id="0" name=""/>
        <dsp:cNvSpPr/>
      </dsp:nvSpPr>
      <dsp:spPr>
        <a:xfrm>
          <a:off x="449939" y="217117"/>
          <a:ext cx="6743160" cy="7486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35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PT" sz="1600" kern="1200" dirty="0" smtClean="0"/>
            <a:t>Programa Nacional de Promoção do Sucesso Escolar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PT" sz="1600" kern="1200" dirty="0" smtClean="0"/>
            <a:t>Programa </a:t>
          </a:r>
          <a:r>
            <a:rPr lang="en-US" sz="1600" kern="1200" dirty="0" err="1" smtClean="0"/>
            <a:t>Qualifica</a:t>
          </a:r>
          <a:r>
            <a:rPr lang="en-US" sz="1600" kern="1200" dirty="0" smtClean="0"/>
            <a:t>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INCoDe.2030</a:t>
          </a:r>
          <a:endParaRPr lang="pt-PT" sz="1600" kern="1200" dirty="0"/>
        </a:p>
      </dsp:txBody>
      <dsp:txXfrm>
        <a:off x="449939" y="217117"/>
        <a:ext cx="6743160" cy="748626"/>
      </dsp:txXfrm>
    </dsp:sp>
    <dsp:sp modelId="{5466A0BF-A503-46FE-8013-73B16946AC4B}">
      <dsp:nvSpPr>
        <dsp:cNvPr id="0" name=""/>
        <dsp:cNvSpPr/>
      </dsp:nvSpPr>
      <dsp:spPr>
        <a:xfrm>
          <a:off x="80365" y="221856"/>
          <a:ext cx="739147" cy="73914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5678B-A034-4FC0-9E74-48A8333B1187}">
      <dsp:nvSpPr>
        <dsp:cNvPr id="0" name=""/>
        <dsp:cNvSpPr/>
      </dsp:nvSpPr>
      <dsp:spPr>
        <a:xfrm>
          <a:off x="936338" y="1080119"/>
          <a:ext cx="6256760" cy="7963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35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PT" sz="1600" kern="1200" dirty="0" smtClean="0"/>
            <a:t>Estratégia nacional para a igualdade e não discriminação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PT" sz="1600" kern="1200" dirty="0" smtClean="0"/>
            <a:t>Agenda para a igualdade no mercado de trabalho e nas empresas </a:t>
          </a:r>
          <a:r>
            <a:rPr lang="pt-PT" sz="1600" kern="1200" dirty="0" smtClean="0">
              <a:solidFill>
                <a:schemeClr val="bg1"/>
              </a:solidFill>
            </a:rPr>
            <a:t>Estratégia nacional para a integração das comunidades ciganas</a:t>
          </a:r>
          <a:endParaRPr lang="pt-PT" sz="1600" kern="1200" dirty="0">
            <a:solidFill>
              <a:schemeClr val="bg1"/>
            </a:solidFill>
          </a:endParaRPr>
        </a:p>
      </dsp:txBody>
      <dsp:txXfrm>
        <a:off x="936338" y="1080119"/>
        <a:ext cx="6256760" cy="796351"/>
      </dsp:txXfrm>
    </dsp:sp>
    <dsp:sp modelId="{8623B67E-AC46-42E4-B86C-28674CFF2D40}">
      <dsp:nvSpPr>
        <dsp:cNvPr id="0" name=""/>
        <dsp:cNvSpPr/>
      </dsp:nvSpPr>
      <dsp:spPr>
        <a:xfrm>
          <a:off x="566764" y="1108721"/>
          <a:ext cx="739147" cy="73914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AF9CD-4184-4316-9F77-080B2820D1F2}">
      <dsp:nvSpPr>
        <dsp:cNvPr id="0" name=""/>
        <dsp:cNvSpPr/>
      </dsp:nvSpPr>
      <dsp:spPr>
        <a:xfrm>
          <a:off x="1158756" y="1944215"/>
          <a:ext cx="6034342" cy="8418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35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PT" sz="1600" kern="1200" dirty="0" smtClean="0"/>
            <a:t>PETI 3+: Plano estratégico dos transportes e infraestruturas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PT" sz="1600" kern="1200" dirty="0" smtClean="0"/>
            <a:t>Ferrovia 2020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</a:pPr>
          <a:r>
            <a:rPr lang="pt-PT" sz="1600" kern="1200" dirty="0" smtClean="0"/>
            <a:t>Estratégia nacional de especialização inteligente</a:t>
          </a:r>
          <a:endParaRPr lang="pt-PT" sz="1600" kern="1200" dirty="0"/>
        </a:p>
      </dsp:txBody>
      <dsp:txXfrm>
        <a:off x="1158756" y="1944215"/>
        <a:ext cx="6034342" cy="841889"/>
      </dsp:txXfrm>
    </dsp:sp>
    <dsp:sp modelId="{3002EA16-2675-4F98-96C2-43E8CF297BCC}">
      <dsp:nvSpPr>
        <dsp:cNvPr id="0" name=""/>
        <dsp:cNvSpPr/>
      </dsp:nvSpPr>
      <dsp:spPr>
        <a:xfrm>
          <a:off x="789183" y="1995586"/>
          <a:ext cx="739147" cy="73914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0BDAE1-394B-4B4D-8727-61154FD2C3BC}">
      <dsp:nvSpPr>
        <dsp:cNvPr id="0" name=""/>
        <dsp:cNvSpPr/>
      </dsp:nvSpPr>
      <dsp:spPr>
        <a:xfrm>
          <a:off x="1158756" y="2880319"/>
          <a:ext cx="6034342" cy="742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35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PT" sz="1600" kern="1200" dirty="0" smtClean="0"/>
            <a:t>Rendimento Nacional de Inserção (RSI)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0" i="0" u="none" kern="1200" dirty="0" err="1" smtClean="0"/>
            <a:t>Complemento</a:t>
          </a:r>
          <a:r>
            <a:rPr lang="en-US" sz="1600" b="0" i="0" u="none" kern="1200" dirty="0" smtClean="0"/>
            <a:t> de </a:t>
          </a:r>
          <a:r>
            <a:rPr lang="en-US" sz="1600" b="0" i="0" u="none" kern="1200" dirty="0" err="1" smtClean="0"/>
            <a:t>solidariedade</a:t>
          </a:r>
          <a:r>
            <a:rPr lang="en-US" sz="1600" b="0" i="0" u="none" kern="1200" dirty="0" smtClean="0"/>
            <a:t> para </a:t>
          </a:r>
          <a:r>
            <a:rPr lang="en-US" sz="1600" b="0" i="0" u="none" kern="1200" dirty="0" err="1" smtClean="0"/>
            <a:t>idosos</a:t>
          </a:r>
          <a:endParaRPr lang="en-US" sz="1600" b="0" i="0" u="none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0" i="0" u="none" kern="1200" dirty="0" smtClean="0"/>
            <a:t>Plano </a:t>
          </a:r>
          <a:r>
            <a:rPr lang="en-US" sz="1600" b="0" i="0" u="none" kern="1200" dirty="0" err="1" smtClean="0"/>
            <a:t>estratégico</a:t>
          </a:r>
          <a:r>
            <a:rPr lang="en-US" sz="1600" b="0" i="0" u="none" kern="1200" dirty="0" smtClean="0"/>
            <a:t> para as </a:t>
          </a:r>
          <a:r>
            <a:rPr lang="en-US" sz="1600" b="0" i="0" u="none" kern="1200" dirty="0" err="1" smtClean="0"/>
            <a:t>migrações</a:t>
          </a:r>
          <a:r>
            <a:rPr lang="en-US" sz="1600" b="0" i="0" u="none" kern="1200" dirty="0" smtClean="0"/>
            <a:t> 2015-2020</a:t>
          </a:r>
          <a:endParaRPr lang="pt-PT" sz="1600" kern="1200" dirty="0"/>
        </a:p>
      </dsp:txBody>
      <dsp:txXfrm>
        <a:off x="1158756" y="2880319"/>
        <a:ext cx="6034342" cy="742287"/>
      </dsp:txXfrm>
    </dsp:sp>
    <dsp:sp modelId="{4C962610-A0EE-4DEA-A914-6600A3657A4A}">
      <dsp:nvSpPr>
        <dsp:cNvPr id="0" name=""/>
        <dsp:cNvSpPr/>
      </dsp:nvSpPr>
      <dsp:spPr>
        <a:xfrm>
          <a:off x="789183" y="2881889"/>
          <a:ext cx="739147" cy="73914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272E9-9513-4336-91E6-E15D662D6D2B}">
      <dsp:nvSpPr>
        <dsp:cNvPr id="0" name=""/>
        <dsp:cNvSpPr/>
      </dsp:nvSpPr>
      <dsp:spPr>
        <a:xfrm>
          <a:off x="936338" y="3744416"/>
          <a:ext cx="6256760" cy="787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35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PT" sz="1600" kern="1200" dirty="0" smtClean="0"/>
            <a:t>Estratégia nacional para as alterações climáticas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0" i="0" u="none" kern="1200" dirty="0" err="1" smtClean="0"/>
            <a:t>Roteiro</a:t>
          </a:r>
          <a:r>
            <a:rPr lang="en-US" sz="1600" b="0" i="0" u="none" kern="1200" dirty="0" smtClean="0"/>
            <a:t> para a </a:t>
          </a:r>
          <a:r>
            <a:rPr lang="en-US" sz="1600" b="0" i="0" u="none" kern="1200" dirty="0" err="1" smtClean="0"/>
            <a:t>neutralidade</a:t>
          </a:r>
          <a:r>
            <a:rPr lang="en-US" sz="1600" b="0" i="0" u="none" kern="1200" dirty="0" smtClean="0"/>
            <a:t> </a:t>
          </a:r>
          <a:r>
            <a:rPr lang="en-US" sz="1600" b="0" i="0" u="none" kern="1200" dirty="0" err="1" smtClean="0"/>
            <a:t>carbónica</a:t>
          </a:r>
          <a:r>
            <a:rPr lang="en-US" sz="1600" b="0" i="0" u="none" kern="1200" dirty="0" smtClean="0"/>
            <a:t> </a:t>
          </a:r>
          <a:r>
            <a:rPr lang="en-US" sz="1600" b="0" i="0" u="none" kern="1200" dirty="0" err="1" smtClean="0"/>
            <a:t>em</a:t>
          </a:r>
          <a:r>
            <a:rPr lang="en-US" sz="1600" b="0" i="0" u="none" kern="1200" dirty="0" smtClean="0"/>
            <a:t> 2050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0" i="0" u="none" kern="1200" dirty="0" smtClean="0"/>
            <a:t>Plano </a:t>
          </a:r>
          <a:r>
            <a:rPr lang="en-US" sz="1600" b="0" i="0" u="none" kern="1200" dirty="0" err="1" smtClean="0"/>
            <a:t>nacional</a:t>
          </a:r>
          <a:r>
            <a:rPr lang="en-US" sz="1600" b="0" i="0" u="none" kern="1200" dirty="0" smtClean="0"/>
            <a:t> de </a:t>
          </a:r>
          <a:r>
            <a:rPr lang="en-US" sz="1600" b="0" i="0" u="none" kern="1200" dirty="0" err="1" smtClean="0"/>
            <a:t>energia</a:t>
          </a:r>
          <a:r>
            <a:rPr lang="en-US" sz="1600" b="0" i="0" u="none" kern="1200" dirty="0" smtClean="0"/>
            <a:t> e </a:t>
          </a:r>
          <a:r>
            <a:rPr lang="en-US" sz="1600" b="0" i="0" u="none" kern="1200" dirty="0" err="1" smtClean="0"/>
            <a:t>clima</a:t>
          </a:r>
          <a:endParaRPr lang="pt-PT" sz="1600" kern="1200" dirty="0">
            <a:solidFill>
              <a:srgbClr val="FF0000"/>
            </a:solidFill>
          </a:endParaRPr>
        </a:p>
      </dsp:txBody>
      <dsp:txXfrm>
        <a:off x="936338" y="3744416"/>
        <a:ext cx="6256760" cy="787825"/>
      </dsp:txXfrm>
    </dsp:sp>
    <dsp:sp modelId="{59A8EEB7-8B30-4625-ABD9-71CF7FDE8AF7}">
      <dsp:nvSpPr>
        <dsp:cNvPr id="0" name=""/>
        <dsp:cNvSpPr/>
      </dsp:nvSpPr>
      <dsp:spPr>
        <a:xfrm>
          <a:off x="566764" y="3768754"/>
          <a:ext cx="739147" cy="73914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DB455-E043-4F73-953E-2C72C165B754}">
      <dsp:nvSpPr>
        <dsp:cNvPr id="0" name=""/>
        <dsp:cNvSpPr/>
      </dsp:nvSpPr>
      <dsp:spPr>
        <a:xfrm>
          <a:off x="449939" y="4608512"/>
          <a:ext cx="6743160" cy="833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35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PT" sz="1600" kern="1200" dirty="0" smtClean="0"/>
            <a:t>Estratégia nacional do mar 2013-2020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PT" sz="1600" kern="1200" dirty="0" smtClean="0"/>
            <a:t>Estratégia nacional para a gestão integrada da zona costeira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PT" sz="1600" kern="1200" dirty="0" smtClean="0"/>
            <a:t>Plano de ação litoral – Litoral XXI</a:t>
          </a:r>
          <a:endParaRPr lang="pt-PT" sz="1600" kern="1200" dirty="0"/>
        </a:p>
      </dsp:txBody>
      <dsp:txXfrm>
        <a:off x="449939" y="4608512"/>
        <a:ext cx="6743160" cy="833362"/>
      </dsp:txXfrm>
    </dsp:sp>
    <dsp:sp modelId="{DCA88DB0-50A1-4F75-9EF8-30F83755E179}">
      <dsp:nvSpPr>
        <dsp:cNvPr id="0" name=""/>
        <dsp:cNvSpPr/>
      </dsp:nvSpPr>
      <dsp:spPr>
        <a:xfrm>
          <a:off x="80365" y="4655619"/>
          <a:ext cx="739147" cy="739147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544D9-5D18-47B2-9883-DBF5E66F52B3}">
      <dsp:nvSpPr>
        <dsp:cNvPr id="0" name=""/>
        <dsp:cNvSpPr/>
      </dsp:nvSpPr>
      <dsp:spPr>
        <a:xfrm rot="10800000">
          <a:off x="213167" y="23588"/>
          <a:ext cx="7566553" cy="1290034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/>
            <a:t>	Governança: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/>
            <a:t>	</a:t>
          </a:r>
          <a:r>
            <a:rPr lang="pt-PT" sz="1600" b="0" kern="1200" dirty="0" smtClean="0"/>
            <a:t>i.</a:t>
          </a:r>
          <a:r>
            <a:rPr lang="pt-PT" sz="1600" b="1" kern="1200" dirty="0" smtClean="0"/>
            <a:t> Abordagem holística </a:t>
          </a:r>
          <a:r>
            <a:rPr lang="pt-PT" sz="1600" kern="1200" dirty="0" smtClean="0"/>
            <a:t>na implementação dos ODS </a:t>
          </a:r>
          <a:endParaRPr lang="pt-PT" sz="1600" b="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t-PT" sz="1600" kern="1200" dirty="0" smtClean="0"/>
            <a:t>	</a:t>
          </a:r>
          <a:r>
            <a:rPr lang="pt-PT" sz="1600" kern="1200" dirty="0" err="1" smtClean="0"/>
            <a:t>ii</a:t>
          </a:r>
          <a:r>
            <a:rPr lang="pt-PT" sz="1600" kern="1200" dirty="0" smtClean="0"/>
            <a:t>. Exigências acrescidas nos </a:t>
          </a:r>
          <a:r>
            <a:rPr lang="pt-PT" sz="1600" b="1" kern="1200" dirty="0" smtClean="0"/>
            <a:t>modelos de governança</a:t>
          </a:r>
          <a:r>
            <a:rPr lang="pt-PT" sz="1600" kern="1200" dirty="0" smtClean="0"/>
            <a:t>: coordenação 	horizontal, vertical e envolvimento da sociedade civil</a:t>
          </a:r>
          <a:endParaRPr lang="pt-PT" sz="1600" kern="1200" dirty="0"/>
        </a:p>
      </dsp:txBody>
      <dsp:txXfrm rot="10800000">
        <a:off x="535675" y="23588"/>
        <a:ext cx="7244045" cy="1290034"/>
      </dsp:txXfrm>
    </dsp:sp>
    <dsp:sp modelId="{379AA995-3895-404F-837A-19224696DAE9}">
      <dsp:nvSpPr>
        <dsp:cNvPr id="0" name=""/>
        <dsp:cNvSpPr/>
      </dsp:nvSpPr>
      <dsp:spPr>
        <a:xfrm>
          <a:off x="0" y="0"/>
          <a:ext cx="1361346" cy="133674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F80458-11BA-48A1-B543-5C36B46E7394}">
      <dsp:nvSpPr>
        <dsp:cNvPr id="0" name=""/>
        <dsp:cNvSpPr/>
      </dsp:nvSpPr>
      <dsp:spPr>
        <a:xfrm rot="10800000">
          <a:off x="216037" y="1829509"/>
          <a:ext cx="7560812" cy="1462341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4000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/>
            <a:t>Financiamento: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i. QFP 2021-27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err="1" smtClean="0"/>
            <a:t>ii</a:t>
          </a:r>
          <a:r>
            <a:rPr lang="pt-PT" sz="1600" kern="1200" dirty="0" smtClean="0"/>
            <a:t>. Articulação entre QFP / Governação Económica / Reformas Estruturais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err="1" smtClean="0"/>
            <a:t>iii</a:t>
          </a:r>
          <a:r>
            <a:rPr lang="pt-PT" sz="1600" kern="1200" dirty="0" smtClean="0"/>
            <a:t>. Complementaridade entre as fontes de financiamento: europeias (e.g. gestão direta e gestão partilhada), nacionais (e.g. públicas e privadas)</a:t>
          </a:r>
          <a:endParaRPr lang="pt-PT" sz="1600" kern="1200" dirty="0"/>
        </a:p>
      </dsp:txBody>
      <dsp:txXfrm rot="10800000">
        <a:off x="581622" y="1829509"/>
        <a:ext cx="7195227" cy="1462341"/>
      </dsp:txXfrm>
    </dsp:sp>
    <dsp:sp modelId="{205483D3-7976-4169-9A01-AA53A9B15ABF}">
      <dsp:nvSpPr>
        <dsp:cNvPr id="0" name=""/>
        <dsp:cNvSpPr/>
      </dsp:nvSpPr>
      <dsp:spPr>
        <a:xfrm>
          <a:off x="0" y="1892621"/>
          <a:ext cx="1361346" cy="133674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59836-4819-4037-9F1E-7E0334989FCF}">
      <dsp:nvSpPr>
        <dsp:cNvPr id="0" name=""/>
        <dsp:cNvSpPr/>
      </dsp:nvSpPr>
      <dsp:spPr>
        <a:xfrm rot="10800000">
          <a:off x="216037" y="3784381"/>
          <a:ext cx="7560812" cy="2048578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0000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/>
            <a:t>Pós-2020</a:t>
          </a:r>
          <a:r>
            <a:rPr lang="pt-PT" sz="1600" kern="1200" dirty="0" smtClean="0"/>
            <a:t>, agendas no debate em curso: :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i. “Novos desafios” (Migrações, demografia, segurança, digitalização, economia circular) e desafios persistentes (coesão)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err="1" smtClean="0"/>
            <a:t>ii</a:t>
          </a:r>
          <a:r>
            <a:rPr lang="pt-PT" sz="1600" kern="1200" dirty="0" smtClean="0"/>
            <a:t>. Principais prioridades para a próxima década</a:t>
          </a:r>
          <a:r>
            <a:rPr lang="pt-PT" sz="1600" b="0" kern="1200" dirty="0" smtClean="0"/>
            <a:t>: </a:t>
          </a:r>
          <a:r>
            <a:rPr lang="en-US" sz="1600" b="0" kern="1200" dirty="0" err="1" smtClean="0"/>
            <a:t>sustentabilidade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demográfica</a:t>
          </a:r>
          <a:r>
            <a:rPr lang="en-US" sz="1600" b="0" kern="1200" dirty="0" smtClean="0"/>
            <a:t>, </a:t>
          </a:r>
          <a:r>
            <a:rPr lang="en-US" sz="1600" b="0" kern="1200" dirty="0" err="1" smtClean="0"/>
            <a:t>mais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inclusão</a:t>
          </a:r>
          <a:r>
            <a:rPr lang="en-US" sz="1600" b="0" kern="1200" dirty="0" smtClean="0"/>
            <a:t> e </a:t>
          </a:r>
          <a:r>
            <a:rPr lang="en-US" sz="1600" b="0" kern="1200" dirty="0" err="1" smtClean="0"/>
            <a:t>menos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desigualdade</a:t>
          </a:r>
          <a:r>
            <a:rPr lang="en-US" sz="1600" b="0" kern="1200" dirty="0" smtClean="0"/>
            <a:t>; </a:t>
          </a:r>
          <a:r>
            <a:rPr lang="en-US" sz="1600" b="0" kern="1200" dirty="0" err="1" smtClean="0"/>
            <a:t>Mais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inovação</a:t>
          </a:r>
          <a:r>
            <a:rPr lang="en-US" sz="1600" b="0" kern="1200" dirty="0" smtClean="0"/>
            <a:t> e </a:t>
          </a:r>
          <a:r>
            <a:rPr lang="en-US" sz="1600" b="0" kern="1200" dirty="0" err="1" smtClean="0"/>
            <a:t>qualificações</a:t>
          </a:r>
          <a:r>
            <a:rPr lang="en-US" sz="1600" b="0" kern="1200" dirty="0" smtClean="0"/>
            <a:t>, </a:t>
          </a:r>
          <a:r>
            <a:rPr lang="en-US" sz="1600" b="0" kern="1200" dirty="0" err="1" smtClean="0"/>
            <a:t>incluindo</a:t>
          </a:r>
          <a:r>
            <a:rPr lang="en-US" sz="1600" b="0" kern="1200" dirty="0" smtClean="0"/>
            <a:t> a </a:t>
          </a:r>
          <a:r>
            <a:rPr lang="en-US" sz="1600" b="0" kern="1200" dirty="0" err="1" smtClean="0"/>
            <a:t>transição</a:t>
          </a:r>
          <a:r>
            <a:rPr lang="en-US" sz="1600" b="0" kern="1200" dirty="0" smtClean="0"/>
            <a:t> digital; </a:t>
          </a:r>
          <a:r>
            <a:rPr lang="en-US" sz="1600" b="0" kern="1200" dirty="0" err="1" smtClean="0"/>
            <a:t>melhorar</a:t>
          </a:r>
          <a:r>
            <a:rPr lang="en-US" sz="1600" b="0" kern="1200" dirty="0" smtClean="0"/>
            <a:t> a </a:t>
          </a:r>
          <a:r>
            <a:rPr lang="en-US" sz="1600" b="0" kern="1200" dirty="0" err="1" smtClean="0"/>
            <a:t>competitividade</a:t>
          </a:r>
          <a:r>
            <a:rPr lang="en-US" sz="1600" b="0" kern="1200" dirty="0" smtClean="0"/>
            <a:t> externa e a </a:t>
          </a:r>
          <a:r>
            <a:rPr lang="en-US" sz="1600" b="0" kern="1200" dirty="0" err="1" smtClean="0"/>
            <a:t>coesão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interna</a:t>
          </a:r>
          <a:r>
            <a:rPr lang="en-US" sz="1600" b="0" kern="1200" dirty="0" smtClean="0"/>
            <a:t>; </a:t>
          </a:r>
          <a:r>
            <a:rPr lang="en-US" sz="1600" b="0" kern="1200" dirty="0" err="1" smtClean="0"/>
            <a:t>alterações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climáticas</a:t>
          </a:r>
          <a:r>
            <a:rPr lang="en-US" sz="1600" b="0" kern="1200" dirty="0" smtClean="0"/>
            <a:t> e </a:t>
          </a:r>
          <a:r>
            <a:rPr lang="en-US" sz="1600" b="0" kern="1200" dirty="0" err="1" smtClean="0"/>
            <a:t>promoção</a:t>
          </a:r>
          <a:r>
            <a:rPr lang="en-US" sz="1600" b="0" kern="1200" dirty="0" smtClean="0"/>
            <a:t> da </a:t>
          </a:r>
          <a:r>
            <a:rPr lang="en-US" sz="1600" b="0" kern="1200" dirty="0" err="1" smtClean="0"/>
            <a:t>sustentabilidade</a:t>
          </a:r>
          <a:r>
            <a:rPr lang="en-US" sz="1600" b="0" kern="1200" dirty="0" smtClean="0"/>
            <a:t>.</a:t>
          </a:r>
          <a:endParaRPr lang="pt-PT" sz="1600" kern="1200" dirty="0"/>
        </a:p>
      </dsp:txBody>
      <dsp:txXfrm rot="10800000">
        <a:off x="728181" y="3784381"/>
        <a:ext cx="7048668" cy="2048578"/>
      </dsp:txXfrm>
    </dsp:sp>
    <dsp:sp modelId="{7B9B4B3F-F5C0-4C3B-8994-2E3465EA95AA}">
      <dsp:nvSpPr>
        <dsp:cNvPr id="0" name=""/>
        <dsp:cNvSpPr/>
      </dsp:nvSpPr>
      <dsp:spPr>
        <a:xfrm>
          <a:off x="0" y="4123386"/>
          <a:ext cx="1361346" cy="133674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0F128-533D-4EF7-989E-81002170C655}" type="datetimeFigureOut">
              <a:rPr lang="pt-PT" smtClean="0"/>
              <a:t>19/11/2019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BBB44-E530-401E-917E-F61350A4761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59334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64EB7-1DA8-4229-83F6-49A5F727E1E0}" type="datetimeFigureOut">
              <a:rPr lang="pt-PT" smtClean="0"/>
              <a:t>19/11/2019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39838"/>
            <a:ext cx="4465638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51A64-6E42-40AE-B1DC-85FA02E44E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960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51A64-6E42-40AE-B1DC-85FA02E44EF0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89467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>
          <a:xfrm>
            <a:off x="666909" y="4715153"/>
            <a:ext cx="5335270" cy="4809471"/>
          </a:xfrm>
        </p:spPr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GB" sz="7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87300-31BD-4165-ADB6-A34B0FDDA7C4}" type="slidenum">
              <a:rPr lang="pt-PT" smtClean="0">
                <a:solidFill>
                  <a:prstClr val="black"/>
                </a:solidFill>
              </a:rPr>
              <a:pPr/>
              <a:t>11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43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87300-31BD-4165-ADB6-A34B0FDDA7C4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401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>
          <a:xfrm>
            <a:off x="666909" y="4715153"/>
            <a:ext cx="5335270" cy="4809471"/>
          </a:xfrm>
        </p:spPr>
        <p:txBody>
          <a:bodyPr/>
          <a:lstStyle/>
          <a:p>
            <a:endParaRPr lang="en-GB" sz="7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87300-31BD-4165-ADB6-A34B0FDDA7C4}" type="slidenum">
              <a:rPr lang="pt-PT" smtClean="0">
                <a:solidFill>
                  <a:prstClr val="black"/>
                </a:solidFill>
              </a:rPr>
              <a:pPr/>
              <a:t>3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635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>
          <a:xfrm>
            <a:off x="666909" y="4715153"/>
            <a:ext cx="5335270" cy="4809471"/>
          </a:xfrm>
        </p:spPr>
        <p:txBody>
          <a:bodyPr/>
          <a:lstStyle/>
          <a:p>
            <a:pPr marL="0" indent="0">
              <a:buFont typeface="+mj-lt"/>
              <a:buNone/>
            </a:pPr>
            <a:endParaRPr lang="en-GB" sz="7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87300-31BD-4165-ADB6-A34B0FDDA7C4}" type="slidenum">
              <a:rPr lang="pt-PT" smtClean="0">
                <a:solidFill>
                  <a:prstClr val="black"/>
                </a:solidFill>
              </a:rPr>
              <a:pPr/>
              <a:t>4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249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>
          <a:xfrm>
            <a:off x="666909" y="4715153"/>
            <a:ext cx="5335270" cy="4809471"/>
          </a:xfrm>
        </p:spPr>
        <p:txBody>
          <a:bodyPr/>
          <a:lstStyle/>
          <a:p>
            <a:endParaRPr lang="en-GB" sz="7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87300-31BD-4165-ADB6-A34B0FDDA7C4}" type="slidenum">
              <a:rPr lang="pt-PT" smtClean="0">
                <a:solidFill>
                  <a:prstClr val="black"/>
                </a:solidFill>
              </a:rPr>
              <a:pPr/>
              <a:t>5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64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>
          <a:xfrm>
            <a:off x="666909" y="4715153"/>
            <a:ext cx="5335270" cy="4809471"/>
          </a:xfrm>
        </p:spPr>
        <p:txBody>
          <a:bodyPr/>
          <a:lstStyle/>
          <a:p>
            <a:pPr marL="0" indent="0">
              <a:buFont typeface="+mj-lt"/>
              <a:buNone/>
            </a:pPr>
            <a:endParaRPr lang="en-GB" sz="7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87300-31BD-4165-ADB6-A34B0FDDA7C4}" type="slidenum">
              <a:rPr lang="pt-PT" smtClean="0">
                <a:solidFill>
                  <a:prstClr val="black"/>
                </a:solidFill>
              </a:rPr>
              <a:pPr/>
              <a:t>6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07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>
          <a:xfrm>
            <a:off x="666909" y="4715153"/>
            <a:ext cx="5335270" cy="4809471"/>
          </a:xfrm>
        </p:spPr>
        <p:txBody>
          <a:bodyPr/>
          <a:lstStyle/>
          <a:p>
            <a:pPr marL="0" indent="0">
              <a:buFont typeface="+mj-lt"/>
              <a:buNone/>
            </a:pPr>
            <a:endParaRPr lang="en-GB" sz="7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87300-31BD-4165-ADB6-A34B0FDDA7C4}" type="slidenum">
              <a:rPr lang="pt-PT" smtClean="0">
                <a:solidFill>
                  <a:prstClr val="black"/>
                </a:solidFill>
              </a:rPr>
              <a:pPr/>
              <a:t>7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23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>
          <a:xfrm>
            <a:off x="666909" y="4715153"/>
            <a:ext cx="5335270" cy="4809471"/>
          </a:xfrm>
        </p:spPr>
        <p:txBody>
          <a:bodyPr/>
          <a:lstStyle/>
          <a:p>
            <a:pPr algn="l"/>
            <a:endParaRPr lang="pt-PT" sz="800" dirty="0" smtClean="0">
              <a:solidFill>
                <a:schemeClr val="tx2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87300-31BD-4165-ADB6-A34B0FDDA7C4}" type="slidenum">
              <a:rPr lang="pt-PT" smtClean="0">
                <a:solidFill>
                  <a:prstClr val="black"/>
                </a:solidFill>
              </a:rPr>
              <a:pPr/>
              <a:t>8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53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>
          <a:xfrm>
            <a:off x="666909" y="4715153"/>
            <a:ext cx="5335270" cy="4809471"/>
          </a:xfrm>
        </p:spPr>
        <p:txBody>
          <a:bodyPr/>
          <a:lstStyle/>
          <a:p>
            <a:pPr marL="0" indent="0">
              <a:buFont typeface="+mj-lt"/>
              <a:buNone/>
            </a:pPr>
            <a:endParaRPr lang="en-GB" sz="7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87300-31BD-4165-ADB6-A34B0FDDA7C4}" type="slidenum">
              <a:rPr lang="pt-PT" smtClean="0">
                <a:solidFill>
                  <a:prstClr val="black"/>
                </a:solidFill>
              </a:rPr>
              <a:pPr/>
              <a:t>9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435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>
          <a:xfrm>
            <a:off x="666909" y="4715153"/>
            <a:ext cx="5335270" cy="4809471"/>
          </a:xfrm>
        </p:spPr>
        <p:txBody>
          <a:bodyPr/>
          <a:lstStyle/>
          <a:p>
            <a:pPr marL="0" indent="0">
              <a:buFont typeface="+mj-lt"/>
              <a:buNone/>
            </a:pPr>
            <a:endParaRPr lang="en-GB" sz="7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87300-31BD-4165-ADB6-A34B0FDDA7C4}" type="slidenum">
              <a:rPr lang="pt-PT" smtClean="0">
                <a:solidFill>
                  <a:prstClr val="black"/>
                </a:solidFill>
              </a:rPr>
              <a:pPr/>
              <a:t>10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9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4118208" y="2780927"/>
            <a:ext cx="4427984" cy="1512169"/>
          </a:xfrm>
          <a:prstGeom prst="rect">
            <a:avLst/>
          </a:prstGeom>
          <a:solidFill>
            <a:srgbClr val="2A2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5400" dirty="0" smtClean="0">
                <a:solidFill>
                  <a:schemeClr val="bg1"/>
                </a:solidFill>
              </a:rPr>
              <a:t>Obrigada</a:t>
            </a:r>
            <a:endParaRPr lang="pt-PT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948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39552" y="2132856"/>
            <a:ext cx="7732563" cy="3744416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dirty="0" smtClean="0"/>
              <a:t>Clique para editar o texto da apresentação</a:t>
            </a:r>
          </a:p>
          <a:p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10" name="Título 1"/>
          <p:cNvSpPr>
            <a:spLocks noGrp="1"/>
          </p:cNvSpPr>
          <p:nvPr>
            <p:ph type="ctrTitle" hasCustomPrompt="1"/>
          </p:nvPr>
        </p:nvSpPr>
        <p:spPr>
          <a:xfrm>
            <a:off x="539554" y="708637"/>
            <a:ext cx="5400600" cy="1208195"/>
          </a:xfrm>
        </p:spPr>
        <p:txBody>
          <a:bodyPr/>
          <a:lstStyle>
            <a:lvl1pPr algn="l">
              <a:defRPr lang="pt-PT" sz="2800" b="1" dirty="0" smtClean="0">
                <a:solidFill>
                  <a:srgbClr val="00643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pt-PT" dirty="0" smtClean="0"/>
              <a:t>Clique para editar o título do ponto da Sessão</a:t>
            </a:r>
            <a:endParaRPr lang="pt-PT" dirty="0"/>
          </a:p>
        </p:txBody>
      </p:sp>
      <p:pic>
        <p:nvPicPr>
          <p:cNvPr id="11" name="Picture 6" descr="MARCA_EVENT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6632"/>
            <a:ext cx="2876039" cy="123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ângulo 1"/>
          <p:cNvSpPr/>
          <p:nvPr userDrawn="1"/>
        </p:nvSpPr>
        <p:spPr>
          <a:xfrm>
            <a:off x="0" y="6813376"/>
            <a:ext cx="9144000" cy="45719"/>
          </a:xfrm>
          <a:prstGeom prst="rect">
            <a:avLst/>
          </a:prstGeom>
          <a:solidFill>
            <a:srgbClr val="006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72785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483768" y="2204864"/>
            <a:ext cx="6480720" cy="3781084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4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2483768" y="1412776"/>
            <a:ext cx="6480720" cy="792088"/>
          </a:xfrm>
        </p:spPr>
        <p:txBody>
          <a:bodyPr lIns="72000" anchor="t" anchorCtr="0">
            <a:noAutofit/>
          </a:bodyPr>
          <a:lstStyle>
            <a:lvl1pPr marL="0" indent="0">
              <a:lnSpc>
                <a:spcPct val="150000"/>
              </a:lnSpc>
              <a:buNone/>
              <a:defRPr sz="30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058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483768" y="2204864"/>
            <a:ext cx="6480720" cy="3781084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4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2483768" y="1412776"/>
            <a:ext cx="6480720" cy="792088"/>
          </a:xfrm>
        </p:spPr>
        <p:txBody>
          <a:bodyPr lIns="72000" anchor="t" anchorCtr="0">
            <a:noAutofit/>
          </a:bodyPr>
          <a:lstStyle>
            <a:lvl1pPr marL="0" indent="0">
              <a:lnSpc>
                <a:spcPct val="150000"/>
              </a:lnSpc>
              <a:buNone/>
              <a:defRPr sz="30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058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483768" y="2204864"/>
            <a:ext cx="6480720" cy="3781084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4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2483768" y="1412776"/>
            <a:ext cx="6480720" cy="792088"/>
          </a:xfrm>
        </p:spPr>
        <p:txBody>
          <a:bodyPr lIns="72000" anchor="t" anchorCtr="0">
            <a:noAutofit/>
          </a:bodyPr>
          <a:lstStyle>
            <a:lvl1pPr marL="0" indent="0">
              <a:lnSpc>
                <a:spcPct val="150000"/>
              </a:lnSpc>
              <a:buNone/>
              <a:defRPr sz="30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058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483768" y="2204864"/>
            <a:ext cx="6480720" cy="3781084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4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2483768" y="1412776"/>
            <a:ext cx="6480720" cy="792088"/>
          </a:xfrm>
        </p:spPr>
        <p:txBody>
          <a:bodyPr lIns="72000" anchor="t" anchorCtr="0">
            <a:noAutofit/>
          </a:bodyPr>
          <a:lstStyle>
            <a:lvl1pPr marL="0" indent="0">
              <a:lnSpc>
                <a:spcPct val="150000"/>
              </a:lnSpc>
              <a:buNone/>
              <a:defRPr sz="30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937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483768" y="2204864"/>
            <a:ext cx="6480720" cy="3781084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4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2483768" y="1412776"/>
            <a:ext cx="6480720" cy="792088"/>
          </a:xfrm>
        </p:spPr>
        <p:txBody>
          <a:bodyPr lIns="72000" anchor="t" anchorCtr="0">
            <a:noAutofit/>
          </a:bodyPr>
          <a:lstStyle>
            <a:lvl1pPr marL="0" indent="0">
              <a:lnSpc>
                <a:spcPct val="150000"/>
              </a:lnSpc>
              <a:buNone/>
              <a:defRPr sz="30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937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483768" y="2204864"/>
            <a:ext cx="6480720" cy="3781084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4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2483768" y="1412776"/>
            <a:ext cx="6480720" cy="792088"/>
          </a:xfrm>
        </p:spPr>
        <p:txBody>
          <a:bodyPr lIns="72000" anchor="t" anchorCtr="0">
            <a:noAutofit/>
          </a:bodyPr>
          <a:lstStyle>
            <a:lvl1pPr marL="0" indent="0">
              <a:lnSpc>
                <a:spcPct val="150000"/>
              </a:lnSpc>
              <a:buNone/>
              <a:defRPr sz="30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937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483768" y="2204864"/>
            <a:ext cx="6480720" cy="3781084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4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2483768" y="1412776"/>
            <a:ext cx="6480720" cy="792088"/>
          </a:xfrm>
        </p:spPr>
        <p:txBody>
          <a:bodyPr lIns="72000" anchor="t" anchorCtr="0">
            <a:noAutofit/>
          </a:bodyPr>
          <a:lstStyle>
            <a:lvl1pPr marL="0" indent="0">
              <a:lnSpc>
                <a:spcPct val="150000"/>
              </a:lnSpc>
              <a:buNone/>
              <a:defRPr sz="30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937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483768" y="2204864"/>
            <a:ext cx="6480720" cy="3781084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4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2483768" y="1412776"/>
            <a:ext cx="6480720" cy="792088"/>
          </a:xfrm>
        </p:spPr>
        <p:txBody>
          <a:bodyPr lIns="72000" anchor="t" anchorCtr="0">
            <a:noAutofit/>
          </a:bodyPr>
          <a:lstStyle>
            <a:lvl1pPr marL="0" indent="0">
              <a:lnSpc>
                <a:spcPct val="150000"/>
              </a:lnSpc>
              <a:buNone/>
              <a:defRPr sz="30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937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115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483768" y="2204864"/>
            <a:ext cx="6480720" cy="3781084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4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2483768" y="1412776"/>
            <a:ext cx="6480720" cy="792088"/>
          </a:xfrm>
        </p:spPr>
        <p:txBody>
          <a:bodyPr lIns="72000" anchor="t" anchorCtr="0">
            <a:noAutofit/>
          </a:bodyPr>
          <a:lstStyle>
            <a:lvl1pPr marL="0" indent="0">
              <a:lnSpc>
                <a:spcPct val="150000"/>
              </a:lnSpc>
              <a:buNone/>
              <a:defRPr sz="30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937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483768" y="2204864"/>
            <a:ext cx="6480720" cy="3781084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4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2483768" y="1412776"/>
            <a:ext cx="6480720" cy="792088"/>
          </a:xfrm>
        </p:spPr>
        <p:txBody>
          <a:bodyPr lIns="72000" anchor="t" anchorCtr="0">
            <a:noAutofit/>
          </a:bodyPr>
          <a:lstStyle>
            <a:lvl1pPr marL="0" indent="0">
              <a:lnSpc>
                <a:spcPct val="150000"/>
              </a:lnSpc>
              <a:buNone/>
              <a:defRPr sz="30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937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483768" y="2204864"/>
            <a:ext cx="6480720" cy="3781084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4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2483768" y="1412776"/>
            <a:ext cx="6480720" cy="792088"/>
          </a:xfrm>
        </p:spPr>
        <p:txBody>
          <a:bodyPr lIns="72000" anchor="t" anchorCtr="0">
            <a:noAutofit/>
          </a:bodyPr>
          <a:lstStyle>
            <a:lvl1pPr marL="0" indent="0">
              <a:lnSpc>
                <a:spcPct val="150000"/>
              </a:lnSpc>
              <a:buNone/>
              <a:defRPr sz="30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916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903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23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516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0" y="0"/>
            <a:ext cx="4572000" cy="6858000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4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Fotografia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gráfico</a:t>
            </a:r>
            <a:endParaRPr lang="en-US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004048" y="1916832"/>
            <a:ext cx="3744416" cy="4464496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4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5004048" y="1124744"/>
            <a:ext cx="3744416" cy="792088"/>
          </a:xfrm>
        </p:spPr>
        <p:txBody>
          <a:bodyPr lIns="72000" anchor="t" anchorCtr="0">
            <a:noAutofit/>
          </a:bodyPr>
          <a:lstStyle>
            <a:lvl1pPr marL="0" indent="0">
              <a:lnSpc>
                <a:spcPct val="150000"/>
              </a:lnSpc>
              <a:buNone/>
              <a:defRPr sz="3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6920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0" y="0"/>
            <a:ext cx="4572000" cy="6858000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4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Fotografia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gráfico</a:t>
            </a:r>
            <a:endParaRPr lang="en-US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004048" y="1916832"/>
            <a:ext cx="3744416" cy="4464496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4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5004048" y="1124744"/>
            <a:ext cx="3744416" cy="792088"/>
          </a:xfrm>
        </p:spPr>
        <p:txBody>
          <a:bodyPr lIns="72000" anchor="t" anchorCtr="0">
            <a:noAutofit/>
          </a:bodyPr>
          <a:lstStyle>
            <a:lvl1pPr marL="0" indent="0">
              <a:lnSpc>
                <a:spcPct val="150000"/>
              </a:lnSpc>
              <a:buNone/>
              <a:defRPr sz="3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456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0" y="0"/>
            <a:ext cx="4572000" cy="6858000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4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Fotografia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gráfico</a:t>
            </a:r>
            <a:endParaRPr lang="en-US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004048" y="1916832"/>
            <a:ext cx="3744416" cy="4464496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4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5004048" y="1124744"/>
            <a:ext cx="3744416" cy="792088"/>
          </a:xfrm>
        </p:spPr>
        <p:txBody>
          <a:bodyPr lIns="72000" anchor="t" anchorCtr="0">
            <a:noAutofit/>
          </a:bodyPr>
          <a:lstStyle>
            <a:lvl1pPr marL="0" indent="0">
              <a:lnSpc>
                <a:spcPct val="150000"/>
              </a:lnSpc>
              <a:buNone/>
              <a:defRPr sz="3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189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2B3A0-70AC-445C-A6B4-70E632D3A0A4}" type="datetimeFigureOut">
              <a:rPr lang="pt-PT" smtClean="0"/>
              <a:t>19/11/2019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E2824-2FD9-4502-A674-A22886935A0A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63" r:id="rId4"/>
    <p:sldLayoutId id="2147483664" r:id="rId5"/>
    <p:sldLayoutId id="2147483666" r:id="rId6"/>
    <p:sldLayoutId id="2147483672" r:id="rId7"/>
    <p:sldLayoutId id="2147483667" r:id="rId8"/>
    <p:sldLayoutId id="2147483668" r:id="rId9"/>
    <p:sldLayoutId id="2147483671" r:id="rId10"/>
    <p:sldLayoutId id="2147483673" r:id="rId11"/>
    <p:sldLayoutId id="2147483675" r:id="rId12"/>
    <p:sldLayoutId id="2147483676" r:id="rId13"/>
    <p:sldLayoutId id="2147483677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chart" Target="../charts/chart1.xml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6.pn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67544" y="476672"/>
            <a:ext cx="51125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 err="1" smtClean="0">
                <a:solidFill>
                  <a:srgbClr val="92D050"/>
                </a:solidFill>
                <a:cs typeface="Arial" panose="020B0604020202020204" pitchFamily="34" charset="0"/>
              </a:rPr>
              <a:t>Financiamento</a:t>
            </a:r>
            <a:r>
              <a:rPr lang="en-US" sz="2900" b="1" dirty="0" smtClean="0">
                <a:solidFill>
                  <a:srgbClr val="92D050"/>
                </a:solidFill>
                <a:cs typeface="Arial" panose="020B0604020202020204" pitchFamily="34" charset="0"/>
              </a:rPr>
              <a:t> de </a:t>
            </a:r>
            <a:r>
              <a:rPr lang="en-US" sz="2900" b="1" dirty="0" err="1" smtClean="0">
                <a:solidFill>
                  <a:srgbClr val="92D050"/>
                </a:solidFill>
                <a:cs typeface="Arial" panose="020B0604020202020204" pitchFamily="34" charset="0"/>
              </a:rPr>
              <a:t>políticas</a:t>
            </a:r>
            <a:r>
              <a:rPr lang="en-US" sz="2900" b="1" dirty="0" smtClean="0">
                <a:solidFill>
                  <a:srgbClr val="92D050"/>
                </a:solidFill>
                <a:cs typeface="Arial" panose="020B0604020202020204" pitchFamily="34" charset="0"/>
              </a:rPr>
              <a:t> para o </a:t>
            </a:r>
            <a:r>
              <a:rPr lang="en-US" sz="2900" b="1" dirty="0" err="1">
                <a:solidFill>
                  <a:srgbClr val="92D050"/>
                </a:solidFill>
                <a:cs typeface="Arial" panose="020B0604020202020204" pitchFamily="34" charset="0"/>
              </a:rPr>
              <a:t>d</a:t>
            </a:r>
            <a:r>
              <a:rPr lang="en-US" sz="2900" b="1" dirty="0" err="1" smtClean="0">
                <a:solidFill>
                  <a:srgbClr val="92D050"/>
                </a:solidFill>
                <a:cs typeface="Arial" panose="020B0604020202020204" pitchFamily="34" charset="0"/>
              </a:rPr>
              <a:t>esenvolvimento</a:t>
            </a:r>
            <a:r>
              <a:rPr lang="en-US" sz="2900" b="1" dirty="0" smtClean="0">
                <a:solidFill>
                  <a:srgbClr val="92D050"/>
                </a:solidFill>
                <a:cs typeface="Arial" panose="020B0604020202020204" pitchFamily="34" charset="0"/>
              </a:rPr>
              <a:t> </a:t>
            </a:r>
            <a:r>
              <a:rPr lang="en-US" sz="2900" b="1" dirty="0" err="1">
                <a:solidFill>
                  <a:srgbClr val="92D050"/>
                </a:solidFill>
                <a:cs typeface="Arial" panose="020B0604020202020204" pitchFamily="34" charset="0"/>
              </a:rPr>
              <a:t>s</a:t>
            </a:r>
            <a:r>
              <a:rPr lang="en-US" sz="2900" b="1" dirty="0" err="1" smtClean="0">
                <a:solidFill>
                  <a:srgbClr val="92D050"/>
                </a:solidFill>
                <a:cs typeface="Arial" panose="020B0604020202020204" pitchFamily="34" charset="0"/>
              </a:rPr>
              <a:t>ustentável</a:t>
            </a:r>
            <a:endParaRPr lang="en-US" sz="2900" dirty="0" smtClean="0">
              <a:solidFill>
                <a:srgbClr val="92D050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989602" y="5008527"/>
            <a:ext cx="40684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António Dieb</a:t>
            </a:r>
          </a:p>
          <a:p>
            <a:pPr algn="ctr"/>
            <a:r>
              <a:rPr lang="pt-PT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      </a:t>
            </a:r>
          </a:p>
          <a:p>
            <a:pPr algn="ctr"/>
            <a:r>
              <a:rPr lang="pt-PT" dirty="0" smtClean="0">
                <a:solidFill>
                  <a:schemeClr val="bg1"/>
                </a:solidFill>
                <a:cs typeface="Arial" panose="020B0604020202020204" pitchFamily="34" charset="0"/>
              </a:rPr>
              <a:t>Lisboa, 21 </a:t>
            </a:r>
            <a:r>
              <a:rPr lang="pt-PT" dirty="0">
                <a:solidFill>
                  <a:schemeClr val="bg1"/>
                </a:solidFill>
                <a:cs typeface="Arial" panose="020B0604020202020204" pitchFamily="34" charset="0"/>
              </a:rPr>
              <a:t>n</a:t>
            </a:r>
            <a:r>
              <a:rPr lang="pt-PT" dirty="0" smtClean="0">
                <a:solidFill>
                  <a:schemeClr val="bg1"/>
                </a:solidFill>
                <a:cs typeface="Arial" panose="020B0604020202020204" pitchFamily="34" charset="0"/>
              </a:rPr>
              <a:t>ovembro 2019</a:t>
            </a:r>
            <a:endParaRPr lang="en-US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11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ção do Texto 2"/>
          <p:cNvSpPr txBox="1">
            <a:spLocks/>
          </p:cNvSpPr>
          <p:nvPr/>
        </p:nvSpPr>
        <p:spPr>
          <a:xfrm>
            <a:off x="1343815" y="260648"/>
            <a:ext cx="6840760" cy="865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PT" sz="2800" b="1" dirty="0" smtClean="0">
                <a:solidFill>
                  <a:srgbClr val="2D285A"/>
                </a:solidFill>
              </a:rPr>
              <a:t>ODS prioritários: Contributo do PT2020</a:t>
            </a:r>
            <a:endParaRPr lang="pt-PT" sz="2800" b="1" dirty="0">
              <a:solidFill>
                <a:srgbClr val="2D285A"/>
              </a:solidFill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743250"/>
              </p:ext>
            </p:extLst>
          </p:nvPr>
        </p:nvGraphicFramePr>
        <p:xfrm>
          <a:off x="3949080" y="1268760"/>
          <a:ext cx="4260647" cy="4757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Conexão reta 14"/>
          <p:cNvCxnSpPr/>
          <p:nvPr/>
        </p:nvCxnSpPr>
        <p:spPr>
          <a:xfrm flipH="1">
            <a:off x="6876256" y="5490208"/>
            <a:ext cx="1276768" cy="387064"/>
          </a:xfrm>
          <a:prstGeom prst="line">
            <a:avLst/>
          </a:prstGeom>
          <a:ln>
            <a:solidFill>
              <a:srgbClr val="ED3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xão reta 20"/>
          <p:cNvCxnSpPr/>
          <p:nvPr/>
        </p:nvCxnSpPr>
        <p:spPr>
          <a:xfrm flipV="1">
            <a:off x="6876256" y="4476848"/>
            <a:ext cx="1308319" cy="140042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1688096" y="1570137"/>
            <a:ext cx="220841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chemeClr val="tx2"/>
                </a:solidFill>
                <a:latin typeface="+mj-lt"/>
              </a:rPr>
              <a:t>Set.2019</a:t>
            </a:r>
          </a:p>
          <a:p>
            <a:pPr algn="ctr"/>
            <a:endParaRPr lang="pt-PT" b="1" dirty="0" smtClean="0">
              <a:solidFill>
                <a:schemeClr val="tx2"/>
              </a:solidFill>
              <a:latin typeface="+mj-lt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PT" b="1" dirty="0" smtClean="0">
                <a:solidFill>
                  <a:schemeClr val="tx2"/>
                </a:solidFill>
                <a:latin typeface="+mj-lt"/>
              </a:rPr>
              <a:t>FEEI contribuem </a:t>
            </a:r>
            <a:r>
              <a:rPr lang="pt-PT" b="1" dirty="0" smtClean="0">
                <a:solidFill>
                  <a:schemeClr val="tx2"/>
                </a:solidFill>
                <a:latin typeface="+mj-lt"/>
              </a:rPr>
              <a:t>em </a:t>
            </a:r>
            <a:r>
              <a:rPr lang="pt-PT" b="1" dirty="0" smtClean="0">
                <a:solidFill>
                  <a:schemeClr val="tx2"/>
                </a:solidFill>
                <a:latin typeface="+mj-lt"/>
              </a:rPr>
              <a:t>mais de 80% pra os ODS prioritários</a:t>
            </a:r>
          </a:p>
        </p:txBody>
      </p:sp>
      <p:pic>
        <p:nvPicPr>
          <p:cNvPr id="2" name="Imagem 1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1412376"/>
            <a:ext cx="1584176" cy="1660338"/>
          </a:xfrm>
          <a:prstGeom prst="rect">
            <a:avLst/>
          </a:prstGeom>
        </p:spPr>
      </p:pic>
      <p:pic>
        <p:nvPicPr>
          <p:cNvPr id="3" name="Imagem 2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151" y="4098847"/>
            <a:ext cx="756000" cy="756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481" y="4295484"/>
            <a:ext cx="889869" cy="889869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414" y="5229972"/>
            <a:ext cx="665875" cy="575292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795" y="3072713"/>
            <a:ext cx="1587461" cy="1222771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575" y="5062672"/>
            <a:ext cx="756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0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Texto 2"/>
          <p:cNvSpPr txBox="1">
            <a:spLocks/>
          </p:cNvSpPr>
          <p:nvPr/>
        </p:nvSpPr>
        <p:spPr>
          <a:xfrm>
            <a:off x="1475656" y="0"/>
            <a:ext cx="6840760" cy="865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pt-PT" sz="2800" b="1" dirty="0" smtClean="0">
                <a:solidFill>
                  <a:srgbClr val="2D285A"/>
                </a:solidFill>
              </a:rPr>
              <a:t>Futuro: Principais desafios</a:t>
            </a:r>
            <a:endParaRPr lang="pt-PT" sz="2800" b="1" dirty="0">
              <a:solidFill>
                <a:srgbClr val="2D285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515399129"/>
              </p:ext>
            </p:extLst>
          </p:nvPr>
        </p:nvGraphicFramePr>
        <p:xfrm>
          <a:off x="1259633" y="1024806"/>
          <a:ext cx="7992888" cy="5833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192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idx="15"/>
          </p:nvPr>
        </p:nvSpPr>
        <p:spPr/>
        <p:txBody>
          <a:bodyPr>
            <a:normAutofit/>
          </a:bodyPr>
          <a:lstStyle/>
          <a:p>
            <a:pPr algn="ctr"/>
            <a:endParaRPr lang="pt-PT" sz="4800" dirty="0" smtClean="0"/>
          </a:p>
          <a:p>
            <a:pPr algn="ctr"/>
            <a:r>
              <a:rPr lang="pt-PT" sz="4800" dirty="0" smtClean="0"/>
              <a:t>Muito </a:t>
            </a:r>
            <a:r>
              <a:rPr lang="pt-PT" sz="4400" dirty="0" smtClean="0"/>
              <a:t>Obrigado</a:t>
            </a:r>
            <a:endParaRPr lang="pt-PT" sz="4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0" y="5054225"/>
            <a:ext cx="3240360" cy="1421311"/>
          </a:xfrm>
          <a:prstGeom prst="rect">
            <a:avLst/>
          </a:prstGeom>
        </p:spPr>
      </p:pic>
      <p:sp>
        <p:nvSpPr>
          <p:cNvPr id="6" name="Marcador de Posição do Texto 2"/>
          <p:cNvSpPr>
            <a:spLocks noGrp="1"/>
          </p:cNvSpPr>
          <p:nvPr>
            <p:ph type="body" idx="16"/>
          </p:nvPr>
        </p:nvSpPr>
        <p:spPr>
          <a:xfrm>
            <a:off x="4788024" y="1659759"/>
            <a:ext cx="4176464" cy="1697233"/>
          </a:xfrm>
        </p:spPr>
        <p:txBody>
          <a:bodyPr>
            <a:normAutofit/>
          </a:bodyPr>
          <a:lstStyle/>
          <a:p>
            <a:pPr marL="177800" lvl="1">
              <a:spcBef>
                <a:spcPts val="3000"/>
              </a:spcBef>
              <a:buClr>
                <a:srgbClr val="C00000"/>
              </a:buClr>
            </a:pPr>
            <a:r>
              <a:rPr lang="pt-PT" b="1" dirty="0" smtClean="0">
                <a:solidFill>
                  <a:srgbClr val="92D050"/>
                </a:solidFill>
              </a:rPr>
              <a:t>http</a:t>
            </a:r>
            <a:r>
              <a:rPr lang="pt-PT" b="1" dirty="0">
                <a:solidFill>
                  <a:srgbClr val="92D050"/>
                </a:solidFill>
              </a:rPr>
              <a:t>://www.adcoesao.pt/</a:t>
            </a:r>
            <a:endParaRPr lang="pt-PT" b="1" dirty="0" smtClean="0">
              <a:solidFill>
                <a:srgbClr val="92D050"/>
              </a:solidFill>
            </a:endParaRPr>
          </a:p>
        </p:txBody>
      </p:sp>
      <p:sp>
        <p:nvSpPr>
          <p:cNvPr id="8" name="Marcador de Posição do Texto 2"/>
          <p:cNvSpPr>
            <a:spLocks noGrp="1"/>
          </p:cNvSpPr>
          <p:nvPr>
            <p:ph type="body" idx="16"/>
          </p:nvPr>
        </p:nvSpPr>
        <p:spPr>
          <a:xfrm>
            <a:off x="4788024" y="3356992"/>
            <a:ext cx="4176464" cy="1697233"/>
          </a:xfrm>
        </p:spPr>
        <p:txBody>
          <a:bodyPr>
            <a:normAutofit/>
          </a:bodyPr>
          <a:lstStyle/>
          <a:p>
            <a:pPr marL="177800" lvl="1">
              <a:spcBef>
                <a:spcPts val="3000"/>
              </a:spcBef>
              <a:buClr>
                <a:srgbClr val="C00000"/>
              </a:buClr>
            </a:pPr>
            <a:r>
              <a:rPr lang="pt-PT" sz="1900" b="1" dirty="0" smtClean="0">
                <a:solidFill>
                  <a:schemeClr val="bg1"/>
                </a:solidFill>
              </a:rPr>
              <a:t>https</a:t>
            </a:r>
            <a:r>
              <a:rPr lang="pt-PT" sz="1900" b="1" dirty="0">
                <a:solidFill>
                  <a:schemeClr val="bg1"/>
                </a:solidFill>
              </a:rPr>
              <a:t>://www.portugal2020.pt</a:t>
            </a:r>
            <a:r>
              <a:rPr lang="pt-PT" sz="1900" b="1" dirty="0" smtClean="0">
                <a:solidFill>
                  <a:schemeClr val="bg1"/>
                </a:solidFill>
              </a:rPr>
              <a:t>/</a:t>
            </a:r>
            <a:br>
              <a:rPr lang="pt-PT" sz="1900" b="1" dirty="0" smtClean="0">
                <a:solidFill>
                  <a:schemeClr val="bg1"/>
                </a:solidFill>
              </a:rPr>
            </a:br>
            <a:r>
              <a:rPr lang="pt-PT" sz="1900" b="1" dirty="0" smtClean="0">
                <a:solidFill>
                  <a:schemeClr val="bg1"/>
                </a:solidFill>
              </a:rPr>
              <a:t>Portal2020</a:t>
            </a:r>
          </a:p>
        </p:txBody>
      </p:sp>
    </p:spTree>
    <p:extLst>
      <p:ext uri="{BB962C8B-B14F-4D97-AF65-F5344CB8AC3E}">
        <p14:creationId xmlns:p14="http://schemas.microsoft.com/office/powerpoint/2010/main" val="405406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Conexão reta 134"/>
          <p:cNvCxnSpPr>
            <a:stCxn id="9" idx="2"/>
            <a:endCxn id="129" idx="0"/>
          </p:cNvCxnSpPr>
          <p:nvPr/>
        </p:nvCxnSpPr>
        <p:spPr>
          <a:xfrm flipH="1">
            <a:off x="2706160" y="3082180"/>
            <a:ext cx="630111" cy="995004"/>
          </a:xfrm>
          <a:prstGeom prst="line">
            <a:avLst/>
          </a:prstGeom>
          <a:ln w="28575">
            <a:solidFill>
              <a:srgbClr val="2D2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exão reta 139"/>
          <p:cNvCxnSpPr>
            <a:stCxn id="11" idx="2"/>
            <a:endCxn id="128" idx="0"/>
          </p:cNvCxnSpPr>
          <p:nvPr/>
        </p:nvCxnSpPr>
        <p:spPr>
          <a:xfrm flipH="1">
            <a:off x="4279101" y="3138463"/>
            <a:ext cx="1293806" cy="938721"/>
          </a:xfrm>
          <a:prstGeom prst="line">
            <a:avLst/>
          </a:prstGeom>
          <a:ln w="28575">
            <a:solidFill>
              <a:srgbClr val="2D2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exão reta 142"/>
          <p:cNvCxnSpPr>
            <a:stCxn id="11" idx="2"/>
            <a:endCxn id="125" idx="0"/>
          </p:cNvCxnSpPr>
          <p:nvPr/>
        </p:nvCxnSpPr>
        <p:spPr>
          <a:xfrm>
            <a:off x="5572907" y="3138463"/>
            <a:ext cx="485185" cy="938721"/>
          </a:xfrm>
          <a:prstGeom prst="line">
            <a:avLst/>
          </a:prstGeom>
          <a:ln w="28575">
            <a:solidFill>
              <a:srgbClr val="2D2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exão reta 145"/>
          <p:cNvCxnSpPr>
            <a:stCxn id="10" idx="2"/>
            <a:endCxn id="117" idx="0"/>
          </p:cNvCxnSpPr>
          <p:nvPr/>
        </p:nvCxnSpPr>
        <p:spPr>
          <a:xfrm>
            <a:off x="7864963" y="3058857"/>
            <a:ext cx="142892" cy="1019579"/>
          </a:xfrm>
          <a:prstGeom prst="line">
            <a:avLst/>
          </a:prstGeom>
          <a:ln w="28575">
            <a:solidFill>
              <a:srgbClr val="2D2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Posição do Texto 2"/>
          <p:cNvSpPr txBox="1">
            <a:spLocks/>
          </p:cNvSpPr>
          <p:nvPr/>
        </p:nvSpPr>
        <p:spPr>
          <a:xfrm>
            <a:off x="1472580" y="219250"/>
            <a:ext cx="6871448" cy="865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pt-PT" sz="2800" b="1" dirty="0" smtClean="0">
                <a:solidFill>
                  <a:srgbClr val="2D285A"/>
                </a:solidFill>
              </a:rPr>
              <a:t>Alinhamento estratégico: 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pt-PT" sz="2800" b="1" dirty="0" err="1" smtClean="0">
                <a:solidFill>
                  <a:srgbClr val="2D285A"/>
                </a:solidFill>
              </a:rPr>
              <a:t>ODSs</a:t>
            </a:r>
            <a:r>
              <a:rPr lang="pt-PT" sz="2800" b="1" dirty="0" smtClean="0">
                <a:solidFill>
                  <a:srgbClr val="2D285A"/>
                </a:solidFill>
              </a:rPr>
              <a:t> / EE2020/ PT2020</a:t>
            </a:r>
            <a:endParaRPr lang="pt-PT" sz="2800" b="1" dirty="0">
              <a:solidFill>
                <a:srgbClr val="2D285A"/>
              </a:solidFill>
            </a:endParaRPr>
          </a:p>
        </p:txBody>
      </p:sp>
      <p:grpSp>
        <p:nvGrpSpPr>
          <p:cNvPr id="37" name="Grupo 36"/>
          <p:cNvGrpSpPr/>
          <p:nvPr/>
        </p:nvGrpSpPr>
        <p:grpSpPr>
          <a:xfrm>
            <a:off x="1907706" y="1700808"/>
            <a:ext cx="7054149" cy="3384376"/>
            <a:chOff x="1838331" y="1556792"/>
            <a:chExt cx="7054149" cy="3384376"/>
          </a:xfrm>
        </p:grpSpPr>
        <p:grpSp>
          <p:nvGrpSpPr>
            <p:cNvPr id="34" name="Grupo 33"/>
            <p:cNvGrpSpPr/>
            <p:nvPr/>
          </p:nvGrpSpPr>
          <p:grpSpPr>
            <a:xfrm>
              <a:off x="6654476" y="1556792"/>
              <a:ext cx="2220929" cy="2025247"/>
              <a:chOff x="6487520" y="1451565"/>
              <a:chExt cx="2220929" cy="2025247"/>
            </a:xfrm>
          </p:grpSpPr>
          <p:grpSp>
            <p:nvGrpSpPr>
              <p:cNvPr id="12" name="Grupo 11"/>
              <p:cNvGrpSpPr/>
              <p:nvPr/>
            </p:nvGrpSpPr>
            <p:grpSpPr>
              <a:xfrm>
                <a:off x="6975215" y="1855076"/>
                <a:ext cx="1337490" cy="1281756"/>
                <a:chOff x="2565264" y="5043550"/>
                <a:chExt cx="1671861" cy="1553644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2565264" y="5043550"/>
                  <a:ext cx="1671861" cy="1553644"/>
                </a:xfrm>
                <a:prstGeom prst="ellipse">
                  <a:avLst/>
                </a:prstGeom>
                <a:solidFill>
                  <a:srgbClr val="96D2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10" name="CaixaDeTexto 9"/>
                <p:cNvSpPr txBox="1"/>
                <p:nvPr/>
              </p:nvSpPr>
              <p:spPr>
                <a:xfrm>
                  <a:off x="2680626" y="5305216"/>
                  <a:ext cx="1402816" cy="8953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400" b="1" dirty="0" smtClean="0">
                      <a:solidFill>
                        <a:srgbClr val="2D285A"/>
                      </a:solidFill>
                    </a:rPr>
                    <a:t>EE2020</a:t>
                  </a:r>
                </a:p>
                <a:p>
                  <a:pPr algn="ctr"/>
                  <a:r>
                    <a:rPr lang="pt-PT" sz="1400" b="1" dirty="0" smtClean="0">
                      <a:solidFill>
                        <a:srgbClr val="2D285A"/>
                      </a:solidFill>
                    </a:rPr>
                    <a:t>Crescimento sustentável</a:t>
                  </a:r>
                  <a:endParaRPr lang="pt-PT" sz="1400" b="1" dirty="0">
                    <a:solidFill>
                      <a:srgbClr val="2D285A"/>
                    </a:solidFill>
                  </a:endParaRPr>
                </a:p>
              </p:txBody>
            </p:sp>
          </p:grpSp>
          <p:grpSp>
            <p:nvGrpSpPr>
              <p:cNvPr id="15" name="Grupo 14"/>
              <p:cNvGrpSpPr/>
              <p:nvPr/>
            </p:nvGrpSpPr>
            <p:grpSpPr>
              <a:xfrm>
                <a:off x="6638067" y="2700747"/>
                <a:ext cx="642470" cy="504000"/>
                <a:chOff x="6775206" y="3370251"/>
                <a:chExt cx="642470" cy="504000"/>
              </a:xfrm>
            </p:grpSpPr>
            <p:sp>
              <p:nvSpPr>
                <p:cNvPr id="38" name="Oval 37"/>
                <p:cNvSpPr/>
                <p:nvPr/>
              </p:nvSpPr>
              <p:spPr>
                <a:xfrm>
                  <a:off x="6853605" y="3370251"/>
                  <a:ext cx="504000" cy="504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6D21E">
                        <a:alpha val="80000"/>
                      </a:srgb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>
                  <a:solidFill>
                    <a:srgbClr val="96D2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39" name="CaixaDeTexto 38"/>
                <p:cNvSpPr txBox="1"/>
                <p:nvPr/>
              </p:nvSpPr>
              <p:spPr>
                <a:xfrm>
                  <a:off x="6775206" y="3426873"/>
                  <a:ext cx="64247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ODS</a:t>
                  </a:r>
                </a:p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17</a:t>
                  </a:r>
                  <a:endParaRPr lang="pt-PT" sz="1050" b="1" dirty="0">
                    <a:solidFill>
                      <a:srgbClr val="2D285A"/>
                    </a:solidFill>
                  </a:endParaRPr>
                </a:p>
              </p:txBody>
            </p:sp>
          </p:grpSp>
          <p:grpSp>
            <p:nvGrpSpPr>
              <p:cNvPr id="24" name="Grupo 23"/>
              <p:cNvGrpSpPr/>
              <p:nvPr/>
            </p:nvGrpSpPr>
            <p:grpSpPr>
              <a:xfrm>
                <a:off x="7832162" y="2831544"/>
                <a:ext cx="642470" cy="504000"/>
                <a:chOff x="8530990" y="3151994"/>
                <a:chExt cx="642470" cy="504000"/>
              </a:xfrm>
            </p:grpSpPr>
            <p:sp>
              <p:nvSpPr>
                <p:cNvPr id="62" name="Oval 61"/>
                <p:cNvSpPr/>
                <p:nvPr/>
              </p:nvSpPr>
              <p:spPr>
                <a:xfrm>
                  <a:off x="8576768" y="3151994"/>
                  <a:ext cx="504000" cy="504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6D21E">
                        <a:alpha val="80000"/>
                      </a:srgb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>
                  <a:solidFill>
                    <a:srgbClr val="96D2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63" name="CaixaDeTexto 62"/>
                <p:cNvSpPr txBox="1"/>
                <p:nvPr/>
              </p:nvSpPr>
              <p:spPr>
                <a:xfrm>
                  <a:off x="8530990" y="3216906"/>
                  <a:ext cx="64247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ODS</a:t>
                  </a:r>
                </a:p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6</a:t>
                  </a:r>
                  <a:endParaRPr lang="pt-PT" sz="1050" b="1" dirty="0">
                    <a:solidFill>
                      <a:srgbClr val="2D285A"/>
                    </a:solidFill>
                  </a:endParaRPr>
                </a:p>
              </p:txBody>
            </p:sp>
          </p:grpSp>
          <p:grpSp>
            <p:nvGrpSpPr>
              <p:cNvPr id="26" name="Grupo 25"/>
              <p:cNvGrpSpPr/>
              <p:nvPr/>
            </p:nvGrpSpPr>
            <p:grpSpPr>
              <a:xfrm>
                <a:off x="7245774" y="2972812"/>
                <a:ext cx="642470" cy="504000"/>
                <a:chOff x="7876704" y="3657999"/>
                <a:chExt cx="642470" cy="504000"/>
              </a:xfrm>
            </p:grpSpPr>
            <p:sp>
              <p:nvSpPr>
                <p:cNvPr id="65" name="Oval 64"/>
                <p:cNvSpPr/>
                <p:nvPr/>
              </p:nvSpPr>
              <p:spPr>
                <a:xfrm>
                  <a:off x="7945939" y="3657999"/>
                  <a:ext cx="504000" cy="504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6D21E">
                        <a:alpha val="80000"/>
                      </a:srgb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>
                  <a:solidFill>
                    <a:srgbClr val="96D2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66" name="CaixaDeTexto 65"/>
                <p:cNvSpPr txBox="1"/>
                <p:nvPr/>
              </p:nvSpPr>
              <p:spPr>
                <a:xfrm>
                  <a:off x="7876704" y="3706261"/>
                  <a:ext cx="64247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ODS</a:t>
                  </a:r>
                </a:p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16</a:t>
                  </a:r>
                  <a:endParaRPr lang="pt-PT" sz="1050" b="1" dirty="0">
                    <a:solidFill>
                      <a:srgbClr val="2D285A"/>
                    </a:solidFill>
                  </a:endParaRPr>
                </a:p>
              </p:txBody>
            </p:sp>
          </p:grpSp>
          <p:grpSp>
            <p:nvGrpSpPr>
              <p:cNvPr id="22" name="Grupo 21"/>
              <p:cNvGrpSpPr/>
              <p:nvPr/>
            </p:nvGrpSpPr>
            <p:grpSpPr>
              <a:xfrm>
                <a:off x="8065979" y="2352445"/>
                <a:ext cx="642470" cy="504000"/>
                <a:chOff x="8457028" y="2517350"/>
                <a:chExt cx="642470" cy="504000"/>
              </a:xfrm>
            </p:grpSpPr>
            <p:sp>
              <p:nvSpPr>
                <p:cNvPr id="68" name="Oval 67"/>
                <p:cNvSpPr/>
                <p:nvPr/>
              </p:nvSpPr>
              <p:spPr>
                <a:xfrm>
                  <a:off x="8526263" y="2517350"/>
                  <a:ext cx="504000" cy="504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6D21E">
                        <a:alpha val="80000"/>
                      </a:srgb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>
                  <a:solidFill>
                    <a:srgbClr val="96D2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69" name="CaixaDeTexto 68"/>
                <p:cNvSpPr txBox="1"/>
                <p:nvPr/>
              </p:nvSpPr>
              <p:spPr>
                <a:xfrm>
                  <a:off x="8457028" y="2553907"/>
                  <a:ext cx="64247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ODS</a:t>
                  </a:r>
                </a:p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5</a:t>
                  </a:r>
                  <a:endParaRPr lang="pt-PT" sz="1050" b="1" dirty="0">
                    <a:solidFill>
                      <a:srgbClr val="2D285A"/>
                    </a:solidFill>
                  </a:endParaRPr>
                </a:p>
              </p:txBody>
            </p:sp>
          </p:grpSp>
          <p:grpSp>
            <p:nvGrpSpPr>
              <p:cNvPr id="21" name="Grupo 20"/>
              <p:cNvGrpSpPr/>
              <p:nvPr/>
            </p:nvGrpSpPr>
            <p:grpSpPr>
              <a:xfrm>
                <a:off x="7849978" y="1818519"/>
                <a:ext cx="642470" cy="504000"/>
                <a:chOff x="8288261" y="2008342"/>
                <a:chExt cx="642470" cy="504000"/>
              </a:xfrm>
            </p:grpSpPr>
            <p:sp>
              <p:nvSpPr>
                <p:cNvPr id="71" name="Oval 70"/>
                <p:cNvSpPr/>
                <p:nvPr/>
              </p:nvSpPr>
              <p:spPr>
                <a:xfrm>
                  <a:off x="8357496" y="2008342"/>
                  <a:ext cx="504000" cy="504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6D21E">
                        <a:alpha val="80000"/>
                      </a:srgb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>
                  <a:solidFill>
                    <a:srgbClr val="96D2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72" name="CaixaDeTexto 71"/>
                <p:cNvSpPr txBox="1"/>
                <p:nvPr/>
              </p:nvSpPr>
              <p:spPr>
                <a:xfrm>
                  <a:off x="8288261" y="2044899"/>
                  <a:ext cx="64247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ODS</a:t>
                  </a:r>
                </a:p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4</a:t>
                  </a:r>
                  <a:endParaRPr lang="pt-PT" sz="1050" b="1" dirty="0">
                    <a:solidFill>
                      <a:srgbClr val="2D285A"/>
                    </a:solidFill>
                  </a:endParaRPr>
                </a:p>
              </p:txBody>
            </p:sp>
          </p:grpSp>
          <p:grpSp>
            <p:nvGrpSpPr>
              <p:cNvPr id="20" name="Grupo 19"/>
              <p:cNvGrpSpPr/>
              <p:nvPr/>
            </p:nvGrpSpPr>
            <p:grpSpPr>
              <a:xfrm>
                <a:off x="7428601" y="1451565"/>
                <a:ext cx="642470" cy="504000"/>
                <a:chOff x="7794585" y="1661038"/>
                <a:chExt cx="642470" cy="504000"/>
              </a:xfrm>
            </p:grpSpPr>
            <p:sp>
              <p:nvSpPr>
                <p:cNvPr id="74" name="Oval 73"/>
                <p:cNvSpPr/>
                <p:nvPr/>
              </p:nvSpPr>
              <p:spPr>
                <a:xfrm>
                  <a:off x="7863820" y="1661038"/>
                  <a:ext cx="504000" cy="504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6D21E">
                        <a:alpha val="80000"/>
                      </a:srgb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>
                  <a:solidFill>
                    <a:srgbClr val="96D2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75" name="CaixaDeTexto 74"/>
                <p:cNvSpPr txBox="1"/>
                <p:nvPr/>
              </p:nvSpPr>
              <p:spPr>
                <a:xfrm>
                  <a:off x="7794585" y="1705289"/>
                  <a:ext cx="64247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ODS</a:t>
                  </a:r>
                </a:p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3</a:t>
                  </a:r>
                </a:p>
              </p:txBody>
            </p:sp>
          </p:grpSp>
          <p:grpSp>
            <p:nvGrpSpPr>
              <p:cNvPr id="18" name="Grupo 17"/>
              <p:cNvGrpSpPr/>
              <p:nvPr/>
            </p:nvGrpSpPr>
            <p:grpSpPr>
              <a:xfrm>
                <a:off x="6816757" y="1630124"/>
                <a:ext cx="642470" cy="504000"/>
                <a:chOff x="6961182" y="1862451"/>
                <a:chExt cx="642470" cy="504000"/>
              </a:xfrm>
            </p:grpSpPr>
            <p:sp>
              <p:nvSpPr>
                <p:cNvPr id="77" name="Oval 76"/>
                <p:cNvSpPr/>
                <p:nvPr/>
              </p:nvSpPr>
              <p:spPr>
                <a:xfrm>
                  <a:off x="7030417" y="1862451"/>
                  <a:ext cx="504000" cy="504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6D21E">
                        <a:alpha val="80000"/>
                      </a:srgb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>
                  <a:solidFill>
                    <a:srgbClr val="96D2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78" name="CaixaDeTexto 77"/>
                <p:cNvSpPr txBox="1"/>
                <p:nvPr/>
              </p:nvSpPr>
              <p:spPr>
                <a:xfrm>
                  <a:off x="6961182" y="1899008"/>
                  <a:ext cx="64247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ODS</a:t>
                  </a:r>
                </a:p>
                <a:p>
                  <a:pPr algn="ctr"/>
                  <a:r>
                    <a:rPr lang="pt-PT" sz="1050" b="1" dirty="0">
                      <a:solidFill>
                        <a:srgbClr val="2D285A"/>
                      </a:solidFill>
                    </a:rPr>
                    <a:t>2</a:t>
                  </a:r>
                </a:p>
              </p:txBody>
            </p:sp>
          </p:grpSp>
          <p:grpSp>
            <p:nvGrpSpPr>
              <p:cNvPr id="19" name="Grupo 18"/>
              <p:cNvGrpSpPr/>
              <p:nvPr/>
            </p:nvGrpSpPr>
            <p:grpSpPr>
              <a:xfrm>
                <a:off x="6487520" y="2105327"/>
                <a:ext cx="642470" cy="508751"/>
                <a:chOff x="6369228" y="2390792"/>
                <a:chExt cx="642470" cy="508751"/>
              </a:xfrm>
            </p:grpSpPr>
            <p:sp>
              <p:nvSpPr>
                <p:cNvPr id="80" name="Oval 79"/>
                <p:cNvSpPr/>
                <p:nvPr/>
              </p:nvSpPr>
              <p:spPr>
                <a:xfrm>
                  <a:off x="6433816" y="2390792"/>
                  <a:ext cx="504000" cy="504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6D21E">
                        <a:alpha val="80000"/>
                      </a:srgb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>
                  <a:solidFill>
                    <a:srgbClr val="96D2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81" name="CaixaDeTexto 80"/>
                <p:cNvSpPr txBox="1"/>
                <p:nvPr/>
              </p:nvSpPr>
              <p:spPr>
                <a:xfrm>
                  <a:off x="6369228" y="2468656"/>
                  <a:ext cx="64247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ODS</a:t>
                  </a:r>
                </a:p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1</a:t>
                  </a:r>
                  <a:endParaRPr lang="pt-PT" sz="1050" b="1" dirty="0">
                    <a:solidFill>
                      <a:srgbClr val="2D285A"/>
                    </a:solidFill>
                  </a:endParaRPr>
                </a:p>
              </p:txBody>
            </p:sp>
          </p:grpSp>
        </p:grpSp>
        <p:grpSp>
          <p:nvGrpSpPr>
            <p:cNvPr id="35" name="Grupo 34"/>
            <p:cNvGrpSpPr/>
            <p:nvPr/>
          </p:nvGrpSpPr>
          <p:grpSpPr>
            <a:xfrm>
              <a:off x="4503650" y="1811810"/>
              <a:ext cx="1970149" cy="1694620"/>
              <a:chOff x="4336694" y="1706583"/>
              <a:chExt cx="1970149" cy="1694620"/>
            </a:xfrm>
          </p:grpSpPr>
          <p:grpSp>
            <p:nvGrpSpPr>
              <p:cNvPr id="13" name="Grupo 12"/>
              <p:cNvGrpSpPr/>
              <p:nvPr/>
            </p:nvGrpSpPr>
            <p:grpSpPr>
              <a:xfrm>
                <a:off x="4674904" y="1877157"/>
                <a:ext cx="1337490" cy="1281756"/>
                <a:chOff x="2565264" y="3063372"/>
                <a:chExt cx="1671861" cy="1553644"/>
              </a:xfrm>
            </p:grpSpPr>
            <p:sp>
              <p:nvSpPr>
                <p:cNvPr id="7" name="Oval 6"/>
                <p:cNvSpPr/>
                <p:nvPr/>
              </p:nvSpPr>
              <p:spPr>
                <a:xfrm>
                  <a:off x="2565264" y="3063372"/>
                  <a:ext cx="1671861" cy="1553644"/>
                </a:xfrm>
                <a:prstGeom prst="ellipse">
                  <a:avLst/>
                </a:prstGeom>
                <a:solidFill>
                  <a:srgbClr val="FAB4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11" name="CaixaDeTexto 10"/>
                <p:cNvSpPr txBox="1"/>
                <p:nvPr/>
              </p:nvSpPr>
              <p:spPr>
                <a:xfrm>
                  <a:off x="2673165" y="3394765"/>
                  <a:ext cx="1438375" cy="8953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pt-PT" sz="1400" b="1" dirty="0" smtClean="0">
                      <a:solidFill>
                        <a:srgbClr val="2D285A"/>
                      </a:solidFill>
                    </a:rPr>
                    <a:t>EE2020</a:t>
                  </a:r>
                </a:p>
                <a:p>
                  <a:pPr algn="ctr"/>
                  <a:r>
                    <a:rPr lang="pt-PT" sz="1400" b="1" dirty="0" smtClean="0">
                      <a:solidFill>
                        <a:srgbClr val="2D285A"/>
                      </a:solidFill>
                    </a:rPr>
                    <a:t>Crescimento </a:t>
                  </a:r>
                </a:p>
                <a:p>
                  <a:pPr algn="ctr"/>
                  <a:r>
                    <a:rPr lang="pt-PT" sz="1400" b="1" dirty="0" smtClean="0">
                      <a:solidFill>
                        <a:srgbClr val="2D285A"/>
                      </a:solidFill>
                    </a:rPr>
                    <a:t>inteligente</a:t>
                  </a:r>
                  <a:endParaRPr lang="pt-PT" sz="1400" b="1" dirty="0">
                    <a:solidFill>
                      <a:srgbClr val="2D285A"/>
                    </a:solidFill>
                  </a:endParaRPr>
                </a:p>
              </p:txBody>
            </p:sp>
          </p:grpSp>
          <p:grpSp>
            <p:nvGrpSpPr>
              <p:cNvPr id="27" name="Grupo 26"/>
              <p:cNvGrpSpPr/>
              <p:nvPr/>
            </p:nvGrpSpPr>
            <p:grpSpPr>
              <a:xfrm>
                <a:off x="5492864" y="2871622"/>
                <a:ext cx="642470" cy="529581"/>
                <a:chOff x="5464363" y="3455918"/>
                <a:chExt cx="642470" cy="529581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5503450" y="3455918"/>
                  <a:ext cx="504000" cy="504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AB432">
                        <a:lumMod val="74000"/>
                        <a:alpha val="79000"/>
                      </a:srgbClr>
                    </a:gs>
                    <a:gs pos="74000">
                      <a:schemeClr val="accent6">
                        <a:lumMod val="45000"/>
                        <a:lumOff val="55000"/>
                      </a:schemeClr>
                    </a:gs>
                    <a:gs pos="8300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>
                  <a:solidFill>
                    <a:srgbClr val="FAB43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83" name="CaixaDeTexto 82"/>
                <p:cNvSpPr txBox="1"/>
                <p:nvPr/>
              </p:nvSpPr>
              <p:spPr>
                <a:xfrm>
                  <a:off x="5464363" y="3554612"/>
                  <a:ext cx="64247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ODS</a:t>
                  </a:r>
                </a:p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7</a:t>
                  </a:r>
                  <a:endParaRPr lang="pt-PT" sz="1050" b="1" dirty="0">
                    <a:solidFill>
                      <a:srgbClr val="2D285A"/>
                    </a:solidFill>
                  </a:endParaRPr>
                </a:p>
              </p:txBody>
            </p:sp>
          </p:grpSp>
          <p:grpSp>
            <p:nvGrpSpPr>
              <p:cNvPr id="17" name="Grupo 16"/>
              <p:cNvGrpSpPr/>
              <p:nvPr/>
            </p:nvGrpSpPr>
            <p:grpSpPr>
              <a:xfrm>
                <a:off x="5664373" y="1911314"/>
                <a:ext cx="642470" cy="504000"/>
                <a:chOff x="6104054" y="2369035"/>
                <a:chExt cx="642470" cy="504000"/>
              </a:xfrm>
            </p:grpSpPr>
            <p:sp>
              <p:nvSpPr>
                <p:cNvPr id="86" name="Oval 85"/>
                <p:cNvSpPr/>
                <p:nvPr/>
              </p:nvSpPr>
              <p:spPr>
                <a:xfrm>
                  <a:off x="6158203" y="2369035"/>
                  <a:ext cx="504000" cy="504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AB432">
                        <a:lumMod val="74000"/>
                        <a:alpha val="79000"/>
                      </a:srgbClr>
                    </a:gs>
                    <a:gs pos="74000">
                      <a:schemeClr val="accent6">
                        <a:lumMod val="45000"/>
                        <a:lumOff val="55000"/>
                      </a:schemeClr>
                    </a:gs>
                    <a:gs pos="8300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>
                  <a:solidFill>
                    <a:srgbClr val="FAB43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87" name="CaixaDeTexto 86"/>
                <p:cNvSpPr txBox="1"/>
                <p:nvPr/>
              </p:nvSpPr>
              <p:spPr>
                <a:xfrm>
                  <a:off x="6104054" y="2415807"/>
                  <a:ext cx="64247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ODS</a:t>
                  </a:r>
                </a:p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8</a:t>
                  </a:r>
                  <a:endParaRPr lang="pt-PT" sz="1050" b="1" dirty="0">
                    <a:solidFill>
                      <a:srgbClr val="2D285A"/>
                    </a:solidFill>
                  </a:endParaRPr>
                </a:p>
              </p:txBody>
            </p:sp>
          </p:grpSp>
          <p:grpSp>
            <p:nvGrpSpPr>
              <p:cNvPr id="28" name="Grupo 27"/>
              <p:cNvGrpSpPr/>
              <p:nvPr/>
            </p:nvGrpSpPr>
            <p:grpSpPr>
              <a:xfrm>
                <a:off x="4336694" y="2718316"/>
                <a:ext cx="642470" cy="509668"/>
                <a:chOff x="4153438" y="2671864"/>
                <a:chExt cx="642470" cy="509668"/>
              </a:xfrm>
            </p:grpSpPr>
            <p:sp>
              <p:nvSpPr>
                <p:cNvPr id="89" name="Oval 88"/>
                <p:cNvSpPr/>
                <p:nvPr/>
              </p:nvSpPr>
              <p:spPr>
                <a:xfrm>
                  <a:off x="4202847" y="2671864"/>
                  <a:ext cx="504000" cy="504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AB432">
                        <a:lumMod val="74000"/>
                        <a:alpha val="79000"/>
                      </a:srgbClr>
                    </a:gs>
                    <a:gs pos="74000">
                      <a:schemeClr val="accent6">
                        <a:lumMod val="45000"/>
                        <a:lumOff val="55000"/>
                      </a:schemeClr>
                    </a:gs>
                    <a:gs pos="8300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>
                  <a:solidFill>
                    <a:srgbClr val="FAB43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90" name="CaixaDeTexto 89"/>
                <p:cNvSpPr txBox="1"/>
                <p:nvPr/>
              </p:nvSpPr>
              <p:spPr>
                <a:xfrm>
                  <a:off x="4153438" y="2750645"/>
                  <a:ext cx="64247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ODS</a:t>
                  </a:r>
                </a:p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9</a:t>
                  </a:r>
                  <a:endParaRPr lang="pt-PT" sz="1050" b="1" dirty="0">
                    <a:solidFill>
                      <a:srgbClr val="2D285A"/>
                    </a:solidFill>
                  </a:endParaRPr>
                </a:p>
              </p:txBody>
            </p:sp>
          </p:grpSp>
          <p:grpSp>
            <p:nvGrpSpPr>
              <p:cNvPr id="16" name="Grupo 15"/>
              <p:cNvGrpSpPr/>
              <p:nvPr/>
            </p:nvGrpSpPr>
            <p:grpSpPr>
              <a:xfrm>
                <a:off x="4519991" y="1706583"/>
                <a:ext cx="642470" cy="504000"/>
                <a:chOff x="5020117" y="1716371"/>
                <a:chExt cx="642470" cy="504000"/>
              </a:xfrm>
            </p:grpSpPr>
            <p:sp>
              <p:nvSpPr>
                <p:cNvPr id="92" name="Oval 91"/>
                <p:cNvSpPr/>
                <p:nvPr/>
              </p:nvSpPr>
              <p:spPr>
                <a:xfrm>
                  <a:off x="5081350" y="1716371"/>
                  <a:ext cx="504000" cy="504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AB432">
                        <a:lumMod val="74000"/>
                        <a:alpha val="79000"/>
                      </a:srgbClr>
                    </a:gs>
                    <a:gs pos="74000">
                      <a:schemeClr val="accent6">
                        <a:lumMod val="45000"/>
                        <a:lumOff val="55000"/>
                      </a:schemeClr>
                    </a:gs>
                    <a:gs pos="8300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>
                  <a:solidFill>
                    <a:srgbClr val="FAB43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93" name="CaixaDeTexto 92"/>
                <p:cNvSpPr txBox="1"/>
                <p:nvPr/>
              </p:nvSpPr>
              <p:spPr>
                <a:xfrm>
                  <a:off x="5020117" y="1764970"/>
                  <a:ext cx="64247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ODS</a:t>
                  </a:r>
                </a:p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10</a:t>
                  </a:r>
                  <a:endParaRPr lang="pt-PT" sz="1050" b="1" dirty="0">
                    <a:solidFill>
                      <a:srgbClr val="2D285A"/>
                    </a:solidFill>
                  </a:endParaRPr>
                </a:p>
              </p:txBody>
            </p:sp>
          </p:grpSp>
        </p:grpSp>
        <p:grpSp>
          <p:nvGrpSpPr>
            <p:cNvPr id="36" name="Grupo 35"/>
            <p:cNvGrpSpPr/>
            <p:nvPr/>
          </p:nvGrpSpPr>
          <p:grpSpPr>
            <a:xfrm>
              <a:off x="2217614" y="1734083"/>
              <a:ext cx="2114294" cy="1859137"/>
              <a:chOff x="1931419" y="1625620"/>
              <a:chExt cx="2114294" cy="1859137"/>
            </a:xfrm>
          </p:grpSpPr>
          <p:grpSp>
            <p:nvGrpSpPr>
              <p:cNvPr id="14" name="Grupo 13"/>
              <p:cNvGrpSpPr/>
              <p:nvPr/>
            </p:nvGrpSpPr>
            <p:grpSpPr>
              <a:xfrm>
                <a:off x="2319586" y="1861810"/>
                <a:ext cx="1337490" cy="1281756"/>
                <a:chOff x="2565264" y="1083194"/>
                <a:chExt cx="1671861" cy="1553644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2565264" y="1083194"/>
                  <a:ext cx="1671861" cy="1553644"/>
                </a:xfrm>
                <a:prstGeom prst="ellipse">
                  <a:avLst/>
                </a:prstGeom>
                <a:solidFill>
                  <a:srgbClr val="2D285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9" name="CaixaDeTexto 8"/>
                <p:cNvSpPr txBox="1"/>
                <p:nvPr/>
              </p:nvSpPr>
              <p:spPr>
                <a:xfrm>
                  <a:off x="2693380" y="1361045"/>
                  <a:ext cx="1396554" cy="8953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400" b="1" dirty="0" smtClean="0">
                      <a:solidFill>
                        <a:schemeClr val="bg1"/>
                      </a:solidFill>
                    </a:rPr>
                    <a:t>EE2020</a:t>
                  </a:r>
                </a:p>
                <a:p>
                  <a:pPr algn="ctr"/>
                  <a:r>
                    <a:rPr lang="pt-PT" sz="1400" b="1" dirty="0" smtClean="0">
                      <a:solidFill>
                        <a:schemeClr val="bg1"/>
                      </a:solidFill>
                    </a:rPr>
                    <a:t>Crescimento inclusivo</a:t>
                  </a:r>
                  <a:endParaRPr lang="pt-PT" sz="14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upo 28"/>
              <p:cNvGrpSpPr/>
              <p:nvPr/>
            </p:nvGrpSpPr>
            <p:grpSpPr>
              <a:xfrm>
                <a:off x="3403243" y="2382136"/>
                <a:ext cx="642470" cy="504000"/>
                <a:chOff x="3604489" y="2831760"/>
                <a:chExt cx="642470" cy="504000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3651645" y="2831760"/>
                  <a:ext cx="504000" cy="504000"/>
                </a:xfrm>
                <a:prstGeom prst="ellipse">
                  <a:avLst/>
                </a:prstGeom>
                <a:solidFill>
                  <a:srgbClr val="BEBAE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/>
                </a:p>
              </p:txBody>
            </p:sp>
            <p:sp>
              <p:nvSpPr>
                <p:cNvPr id="95" name="CaixaDeTexto 94"/>
                <p:cNvSpPr txBox="1"/>
                <p:nvPr/>
              </p:nvSpPr>
              <p:spPr>
                <a:xfrm>
                  <a:off x="3604489" y="2871946"/>
                  <a:ext cx="64247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ODS</a:t>
                  </a:r>
                </a:p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12</a:t>
                  </a:r>
                  <a:endParaRPr lang="pt-PT" sz="1050" b="1" dirty="0">
                    <a:solidFill>
                      <a:srgbClr val="2D285A"/>
                    </a:solidFill>
                  </a:endParaRPr>
                </a:p>
              </p:txBody>
            </p:sp>
          </p:grpSp>
          <p:grpSp>
            <p:nvGrpSpPr>
              <p:cNvPr id="32" name="Grupo 31"/>
              <p:cNvGrpSpPr/>
              <p:nvPr/>
            </p:nvGrpSpPr>
            <p:grpSpPr>
              <a:xfrm>
                <a:off x="2947321" y="3016757"/>
                <a:ext cx="504000" cy="468000"/>
                <a:chOff x="2976804" y="3530971"/>
                <a:chExt cx="504000" cy="468000"/>
              </a:xfrm>
            </p:grpSpPr>
            <p:sp>
              <p:nvSpPr>
                <p:cNvPr id="98" name="Oval 97"/>
                <p:cNvSpPr/>
                <p:nvPr/>
              </p:nvSpPr>
              <p:spPr>
                <a:xfrm>
                  <a:off x="3012804" y="3566971"/>
                  <a:ext cx="432000" cy="432000"/>
                </a:xfrm>
                <a:prstGeom prst="ellipse">
                  <a:avLst/>
                </a:prstGeom>
                <a:solidFill>
                  <a:srgbClr val="BEBAE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/>
                </a:p>
              </p:txBody>
            </p:sp>
            <p:sp>
              <p:nvSpPr>
                <p:cNvPr id="99" name="CaixaDeTexto 98"/>
                <p:cNvSpPr txBox="1"/>
                <p:nvPr/>
              </p:nvSpPr>
              <p:spPr>
                <a:xfrm>
                  <a:off x="2976804" y="3530971"/>
                  <a:ext cx="50400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ODS</a:t>
                  </a:r>
                </a:p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13</a:t>
                  </a:r>
                  <a:endParaRPr lang="pt-PT" sz="1050" b="1" dirty="0">
                    <a:solidFill>
                      <a:srgbClr val="2D285A"/>
                    </a:solidFill>
                  </a:endParaRPr>
                </a:p>
              </p:txBody>
            </p:sp>
          </p:grpSp>
          <p:grpSp>
            <p:nvGrpSpPr>
              <p:cNvPr id="30" name="Grupo 29"/>
              <p:cNvGrpSpPr/>
              <p:nvPr/>
            </p:nvGrpSpPr>
            <p:grpSpPr>
              <a:xfrm>
                <a:off x="2899993" y="1625620"/>
                <a:ext cx="642470" cy="504000"/>
                <a:chOff x="3241878" y="1798115"/>
                <a:chExt cx="642470" cy="504000"/>
              </a:xfrm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3312158" y="1798115"/>
                  <a:ext cx="504000" cy="504000"/>
                </a:xfrm>
                <a:prstGeom prst="ellipse">
                  <a:avLst/>
                </a:prstGeom>
                <a:solidFill>
                  <a:srgbClr val="BEBAE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/>
                </a:p>
              </p:txBody>
            </p:sp>
            <p:sp>
              <p:nvSpPr>
                <p:cNvPr id="102" name="CaixaDeTexto 101"/>
                <p:cNvSpPr txBox="1"/>
                <p:nvPr/>
              </p:nvSpPr>
              <p:spPr>
                <a:xfrm>
                  <a:off x="3241878" y="1835940"/>
                  <a:ext cx="64247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ODS</a:t>
                  </a:r>
                </a:p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11</a:t>
                  </a:r>
                  <a:endParaRPr lang="pt-PT" sz="1050" b="1" dirty="0">
                    <a:solidFill>
                      <a:srgbClr val="2D285A"/>
                    </a:solidFill>
                  </a:endParaRPr>
                </a:p>
              </p:txBody>
            </p:sp>
          </p:grpSp>
          <p:grpSp>
            <p:nvGrpSpPr>
              <p:cNvPr id="33" name="Grupo 32"/>
              <p:cNvGrpSpPr/>
              <p:nvPr/>
            </p:nvGrpSpPr>
            <p:grpSpPr>
              <a:xfrm>
                <a:off x="1980850" y="2748539"/>
                <a:ext cx="642470" cy="504000"/>
                <a:chOff x="1671464" y="3052388"/>
                <a:chExt cx="642470" cy="504000"/>
              </a:xfrm>
            </p:grpSpPr>
            <p:sp>
              <p:nvSpPr>
                <p:cNvPr id="104" name="Oval 103"/>
                <p:cNvSpPr/>
                <p:nvPr/>
              </p:nvSpPr>
              <p:spPr>
                <a:xfrm>
                  <a:off x="1740699" y="3052388"/>
                  <a:ext cx="504000" cy="504000"/>
                </a:xfrm>
                <a:prstGeom prst="ellipse">
                  <a:avLst/>
                </a:prstGeom>
                <a:solidFill>
                  <a:srgbClr val="BEBAE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/>
                </a:p>
              </p:txBody>
            </p:sp>
            <p:sp>
              <p:nvSpPr>
                <p:cNvPr id="105" name="CaixaDeTexto 104"/>
                <p:cNvSpPr txBox="1"/>
                <p:nvPr/>
              </p:nvSpPr>
              <p:spPr>
                <a:xfrm>
                  <a:off x="1671464" y="3088945"/>
                  <a:ext cx="64247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ODS</a:t>
                  </a:r>
                </a:p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14</a:t>
                  </a:r>
                  <a:endParaRPr lang="pt-PT" sz="1050" b="1" dirty="0">
                    <a:solidFill>
                      <a:srgbClr val="2D285A"/>
                    </a:solidFill>
                  </a:endParaRPr>
                </a:p>
              </p:txBody>
            </p:sp>
          </p:grpSp>
          <p:grpSp>
            <p:nvGrpSpPr>
              <p:cNvPr id="31" name="Grupo 30"/>
              <p:cNvGrpSpPr/>
              <p:nvPr/>
            </p:nvGrpSpPr>
            <p:grpSpPr>
              <a:xfrm>
                <a:off x="1931419" y="1938052"/>
                <a:ext cx="642470" cy="504000"/>
                <a:chOff x="2177522" y="1905438"/>
                <a:chExt cx="642470" cy="504000"/>
              </a:xfrm>
            </p:grpSpPr>
            <p:sp>
              <p:nvSpPr>
                <p:cNvPr id="107" name="Oval 106"/>
                <p:cNvSpPr/>
                <p:nvPr/>
              </p:nvSpPr>
              <p:spPr>
                <a:xfrm>
                  <a:off x="2246757" y="1905438"/>
                  <a:ext cx="504000" cy="504000"/>
                </a:xfrm>
                <a:prstGeom prst="ellipse">
                  <a:avLst/>
                </a:prstGeom>
                <a:solidFill>
                  <a:srgbClr val="BEBAE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b="1"/>
                </a:p>
              </p:txBody>
            </p:sp>
            <p:sp>
              <p:nvSpPr>
                <p:cNvPr id="108" name="CaixaDeTexto 107"/>
                <p:cNvSpPr txBox="1"/>
                <p:nvPr/>
              </p:nvSpPr>
              <p:spPr>
                <a:xfrm>
                  <a:off x="2177522" y="1941995"/>
                  <a:ext cx="64247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ODS</a:t>
                  </a:r>
                </a:p>
                <a:p>
                  <a:pPr algn="ctr"/>
                  <a:r>
                    <a:rPr lang="pt-PT" sz="1050" b="1" dirty="0" smtClean="0">
                      <a:solidFill>
                        <a:srgbClr val="2D285A"/>
                      </a:solidFill>
                    </a:rPr>
                    <a:t>15</a:t>
                  </a:r>
                  <a:endParaRPr lang="pt-PT" sz="1050" b="1" dirty="0">
                    <a:solidFill>
                      <a:srgbClr val="2D285A"/>
                    </a:solidFill>
                  </a:endParaRPr>
                </a:p>
              </p:txBody>
            </p:sp>
          </p:grpSp>
        </p:grpSp>
        <p:grpSp>
          <p:nvGrpSpPr>
            <p:cNvPr id="5" name="Grupo 4"/>
            <p:cNvGrpSpPr/>
            <p:nvPr/>
          </p:nvGrpSpPr>
          <p:grpSpPr>
            <a:xfrm>
              <a:off x="1838331" y="3897168"/>
              <a:ext cx="7054149" cy="1044000"/>
              <a:chOff x="1633189" y="4860168"/>
              <a:chExt cx="7054149" cy="1044000"/>
            </a:xfrm>
          </p:grpSpPr>
          <p:grpSp>
            <p:nvGrpSpPr>
              <p:cNvPr id="127" name="Grupo 126"/>
              <p:cNvGrpSpPr/>
              <p:nvPr/>
            </p:nvGrpSpPr>
            <p:grpSpPr>
              <a:xfrm>
                <a:off x="6779338" y="4860168"/>
                <a:ext cx="1908000" cy="1044000"/>
                <a:chOff x="6995238" y="4829872"/>
                <a:chExt cx="1908000" cy="1044000"/>
              </a:xfrm>
            </p:grpSpPr>
            <p:sp>
              <p:nvSpPr>
                <p:cNvPr id="123" name="Retângulo arredondado 122"/>
                <p:cNvSpPr/>
                <p:nvPr/>
              </p:nvSpPr>
              <p:spPr>
                <a:xfrm>
                  <a:off x="7103238" y="4829872"/>
                  <a:ext cx="1692000" cy="1044000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117" name="CaixaDeTexto 116"/>
                <p:cNvSpPr txBox="1"/>
                <p:nvPr/>
              </p:nvSpPr>
              <p:spPr>
                <a:xfrm>
                  <a:off x="6995238" y="4867124"/>
                  <a:ext cx="1908000" cy="96949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pt-PT" sz="1000" b="1" dirty="0" smtClean="0">
                      <a:solidFill>
                        <a:srgbClr val="2D285A"/>
                      </a:solidFill>
                    </a:rPr>
                    <a:t>PT 2020 Domínio temático</a:t>
                  </a:r>
                </a:p>
                <a:p>
                  <a:pPr algn="ctr"/>
                  <a:r>
                    <a:rPr lang="pt-PT" sz="1400" b="1" dirty="0" smtClean="0">
                      <a:solidFill>
                        <a:srgbClr val="2D285A"/>
                      </a:solidFill>
                    </a:rPr>
                    <a:t>Sustentabilidade e Eficiência no Uso dos Recursos</a:t>
                  </a:r>
                  <a:endParaRPr lang="pt-PT" sz="1400" b="1" dirty="0">
                    <a:solidFill>
                      <a:srgbClr val="2D285A"/>
                    </a:solidFill>
                  </a:endParaRPr>
                </a:p>
              </p:txBody>
            </p:sp>
          </p:grpSp>
          <p:grpSp>
            <p:nvGrpSpPr>
              <p:cNvPr id="3" name="Grupo 2"/>
              <p:cNvGrpSpPr/>
              <p:nvPr/>
            </p:nvGrpSpPr>
            <p:grpSpPr>
              <a:xfrm>
                <a:off x="3206128" y="4896168"/>
                <a:ext cx="1596912" cy="972000"/>
                <a:chOff x="3245853" y="4896168"/>
                <a:chExt cx="1596912" cy="972000"/>
              </a:xfrm>
            </p:grpSpPr>
            <p:sp>
              <p:nvSpPr>
                <p:cNvPr id="128" name="Retângulo arredondado 127"/>
                <p:cNvSpPr/>
                <p:nvPr/>
              </p:nvSpPr>
              <p:spPr>
                <a:xfrm>
                  <a:off x="3270309" y="4896168"/>
                  <a:ext cx="1548000" cy="972000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119" name="CaixaDeTexto 118"/>
                <p:cNvSpPr txBox="1"/>
                <p:nvPr/>
              </p:nvSpPr>
              <p:spPr>
                <a:xfrm>
                  <a:off x="3245853" y="5112864"/>
                  <a:ext cx="1596912" cy="53860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 anchor="ctr">
                  <a:sp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pt-PT" sz="1000" b="1" dirty="0" smtClean="0">
                      <a:solidFill>
                        <a:srgbClr val="2D285A"/>
                      </a:solidFill>
                    </a:rPr>
                    <a:t>PT 2020 Domínio temático</a:t>
                  </a:r>
                </a:p>
                <a:p>
                  <a:pPr algn="ctr"/>
                  <a:r>
                    <a:rPr lang="pt-PT" sz="1400" b="1" dirty="0" smtClean="0">
                      <a:solidFill>
                        <a:srgbClr val="2D285A"/>
                      </a:solidFill>
                    </a:rPr>
                    <a:t>Capital Humano</a:t>
                  </a:r>
                  <a:endParaRPr lang="pt-PT" sz="1400" b="1" dirty="0">
                    <a:solidFill>
                      <a:srgbClr val="2D285A"/>
                    </a:solidFill>
                  </a:endParaRPr>
                </a:p>
              </p:txBody>
            </p:sp>
          </p:grpSp>
          <p:grpSp>
            <p:nvGrpSpPr>
              <p:cNvPr id="130" name="Grupo 129"/>
              <p:cNvGrpSpPr/>
              <p:nvPr/>
            </p:nvGrpSpPr>
            <p:grpSpPr>
              <a:xfrm>
                <a:off x="4829575" y="4896168"/>
                <a:ext cx="1908000" cy="972000"/>
                <a:chOff x="4797503" y="4743902"/>
                <a:chExt cx="1908000" cy="972000"/>
              </a:xfrm>
            </p:grpSpPr>
            <p:sp>
              <p:nvSpPr>
                <p:cNvPr id="125" name="Retângulo arredondado 124"/>
                <p:cNvSpPr/>
                <p:nvPr/>
              </p:nvSpPr>
              <p:spPr>
                <a:xfrm>
                  <a:off x="4797503" y="4743902"/>
                  <a:ext cx="1908000" cy="972000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121" name="CaixaDeTexto 120"/>
                <p:cNvSpPr txBox="1"/>
                <p:nvPr/>
              </p:nvSpPr>
              <p:spPr>
                <a:xfrm>
                  <a:off x="4870078" y="4852876"/>
                  <a:ext cx="1762854" cy="75405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 anchor="ctr">
                  <a:sp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pt-PT" sz="1000" b="1" dirty="0" smtClean="0">
                      <a:solidFill>
                        <a:srgbClr val="2D285A"/>
                      </a:solidFill>
                    </a:rPr>
                    <a:t>PT 2020 Domínio temático</a:t>
                  </a:r>
                </a:p>
                <a:p>
                  <a:pPr algn="ctr"/>
                  <a:r>
                    <a:rPr lang="pt-PT" sz="1400" b="1" dirty="0" smtClean="0">
                      <a:solidFill>
                        <a:srgbClr val="2D285A"/>
                      </a:solidFill>
                    </a:rPr>
                    <a:t>Competitividade </a:t>
                  </a:r>
                </a:p>
                <a:p>
                  <a:pPr algn="ctr"/>
                  <a:r>
                    <a:rPr lang="pt-PT" sz="1400" b="1" dirty="0" smtClean="0">
                      <a:solidFill>
                        <a:srgbClr val="2D285A"/>
                      </a:solidFill>
                    </a:rPr>
                    <a:t>e Internacionalização</a:t>
                  </a:r>
                  <a:endParaRPr lang="pt-PT" sz="1400" b="1" dirty="0">
                    <a:solidFill>
                      <a:srgbClr val="2D285A"/>
                    </a:solidFill>
                  </a:endParaRPr>
                </a:p>
              </p:txBody>
            </p:sp>
          </p:grpSp>
          <p:grpSp>
            <p:nvGrpSpPr>
              <p:cNvPr id="4" name="Grupo 3"/>
              <p:cNvGrpSpPr/>
              <p:nvPr/>
            </p:nvGrpSpPr>
            <p:grpSpPr>
              <a:xfrm>
                <a:off x="1633189" y="4896168"/>
                <a:ext cx="1596912" cy="972000"/>
                <a:chOff x="1633189" y="4896168"/>
                <a:chExt cx="1596912" cy="972000"/>
              </a:xfrm>
            </p:grpSpPr>
            <p:sp>
              <p:nvSpPr>
                <p:cNvPr id="129" name="Retângulo arredondado 128"/>
                <p:cNvSpPr/>
                <p:nvPr/>
              </p:nvSpPr>
              <p:spPr>
                <a:xfrm>
                  <a:off x="1675643" y="4896168"/>
                  <a:ext cx="1512000" cy="972000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122" name="CaixaDeTexto 121"/>
                <p:cNvSpPr txBox="1"/>
                <p:nvPr/>
              </p:nvSpPr>
              <p:spPr>
                <a:xfrm>
                  <a:off x="1633189" y="5005142"/>
                  <a:ext cx="1596912" cy="75405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 anchor="ctr">
                  <a:sp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pt-PT" sz="1000" b="1" dirty="0" smtClean="0">
                      <a:solidFill>
                        <a:srgbClr val="2D285A"/>
                      </a:solidFill>
                    </a:rPr>
                    <a:t>PT 2020 Domínio temático</a:t>
                  </a:r>
                </a:p>
                <a:p>
                  <a:pPr algn="ctr"/>
                  <a:r>
                    <a:rPr lang="pt-PT" sz="1400" b="1" dirty="0" smtClean="0">
                      <a:solidFill>
                        <a:srgbClr val="2D285A"/>
                      </a:solidFill>
                    </a:rPr>
                    <a:t>Inclusão Social </a:t>
                  </a:r>
                </a:p>
                <a:p>
                  <a:pPr algn="ctr"/>
                  <a:r>
                    <a:rPr lang="pt-PT" sz="1400" b="1" dirty="0" smtClean="0">
                      <a:solidFill>
                        <a:srgbClr val="2D285A"/>
                      </a:solidFill>
                    </a:rPr>
                    <a:t>e Emprego</a:t>
                  </a:r>
                  <a:endParaRPr lang="pt-PT" sz="1400" b="1" dirty="0">
                    <a:solidFill>
                      <a:srgbClr val="2D285A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3870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Texto 2"/>
          <p:cNvSpPr txBox="1">
            <a:spLocks/>
          </p:cNvSpPr>
          <p:nvPr/>
        </p:nvSpPr>
        <p:spPr>
          <a:xfrm>
            <a:off x="1187624" y="129780"/>
            <a:ext cx="6840760" cy="865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PT" sz="2800" b="1" dirty="0">
                <a:solidFill>
                  <a:srgbClr val="2D285A"/>
                </a:solidFill>
              </a:rPr>
              <a:t>Agenda 2030 </a:t>
            </a:r>
            <a:r>
              <a:rPr lang="pt-PT" sz="2800" b="1" dirty="0" smtClean="0">
                <a:solidFill>
                  <a:srgbClr val="2D285A"/>
                </a:solidFill>
              </a:rPr>
              <a:t>no contexto europeu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876763" y="1340612"/>
            <a:ext cx="7061787" cy="24929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b="1" dirty="0" smtClean="0">
                <a:solidFill>
                  <a:schemeClr val="tx2"/>
                </a:solidFill>
              </a:rPr>
              <a:t>A Agenda </a:t>
            </a:r>
            <a:r>
              <a:rPr lang="pt-PT" b="1" dirty="0" smtClean="0">
                <a:solidFill>
                  <a:schemeClr val="tx2"/>
                </a:solidFill>
              </a:rPr>
              <a:t>2030:</a:t>
            </a:r>
            <a:endParaRPr lang="pt-PT" b="1" dirty="0" smtClean="0">
              <a:solidFill>
                <a:schemeClr val="tx2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2"/>
                </a:solidFill>
              </a:rPr>
              <a:t>Reflete muitas das prioridades da UE para o desenvolvimento sustentável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2"/>
                </a:solidFill>
              </a:rPr>
              <a:t>Compromisso de integrar os ODS nas políticas e iniciativas da </a:t>
            </a:r>
            <a:r>
              <a:rPr lang="pt-PT" dirty="0" smtClean="0">
                <a:solidFill>
                  <a:schemeClr val="tx2"/>
                </a:solidFill>
              </a:rPr>
              <a:t>UE</a:t>
            </a:r>
            <a:endParaRPr lang="pt-PT" dirty="0" smtClean="0">
              <a:solidFill>
                <a:schemeClr val="tx2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2"/>
                </a:solidFill>
              </a:rPr>
              <a:t>Período 2021-27</a:t>
            </a:r>
            <a:r>
              <a:rPr lang="pt-PT" dirty="0">
                <a:solidFill>
                  <a:schemeClr val="tx2"/>
                </a:solidFill>
              </a:rPr>
              <a:t>: reorientar as contribuições do orçamento da UE para os objetivos de longo prazo através do novo Quadro Financeiro Plurianual (QFP)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847349" y="4365104"/>
            <a:ext cx="7061787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PT" dirty="0" smtClean="0">
                <a:solidFill>
                  <a:schemeClr val="bg1"/>
                </a:solidFill>
              </a:rPr>
              <a:t>No </a:t>
            </a:r>
            <a:r>
              <a:rPr lang="pt-PT" dirty="0">
                <a:solidFill>
                  <a:schemeClr val="bg1"/>
                </a:solidFill>
              </a:rPr>
              <a:t>contexto do </a:t>
            </a:r>
            <a:r>
              <a:rPr lang="pt-PT" sz="2000" b="1" dirty="0">
                <a:solidFill>
                  <a:schemeClr val="bg1"/>
                </a:solidFill>
              </a:rPr>
              <a:t>Semestre Europeu</a:t>
            </a:r>
            <a:r>
              <a:rPr lang="pt-PT" dirty="0">
                <a:solidFill>
                  <a:schemeClr val="bg1"/>
                </a:solidFill>
              </a:rPr>
              <a:t>, será necessário que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smtClean="0">
                <a:solidFill>
                  <a:schemeClr val="bg1"/>
                </a:solidFill>
              </a:rPr>
              <a:t>os </a:t>
            </a:r>
            <a:r>
              <a:rPr lang="pt-PT" dirty="0">
                <a:solidFill>
                  <a:schemeClr val="bg1"/>
                </a:solidFill>
              </a:rPr>
              <a:t>Estados Membros </a:t>
            </a:r>
            <a:r>
              <a:rPr lang="pt-PT" dirty="0" smtClean="0">
                <a:solidFill>
                  <a:schemeClr val="bg1"/>
                </a:solidFill>
              </a:rPr>
              <a:t>apresentem </a:t>
            </a:r>
            <a:r>
              <a:rPr lang="pt-PT" dirty="0" smtClean="0">
                <a:solidFill>
                  <a:schemeClr val="bg1"/>
                </a:solidFill>
              </a:rPr>
              <a:t>o </a:t>
            </a:r>
            <a:r>
              <a:rPr lang="pt-PT" dirty="0" smtClean="0">
                <a:solidFill>
                  <a:schemeClr val="bg1"/>
                </a:solidFill>
              </a:rPr>
              <a:t>seu </a:t>
            </a:r>
            <a:r>
              <a:rPr lang="pt-PT" dirty="0">
                <a:solidFill>
                  <a:schemeClr val="bg1"/>
                </a:solidFill>
              </a:rPr>
              <a:t>progresso </a:t>
            </a:r>
            <a:r>
              <a:rPr lang="pt-PT" dirty="0" smtClean="0">
                <a:solidFill>
                  <a:schemeClr val="bg1"/>
                </a:solidFill>
              </a:rPr>
              <a:t>face aos </a:t>
            </a:r>
            <a:r>
              <a:rPr lang="pt-PT" dirty="0" err="1">
                <a:solidFill>
                  <a:schemeClr val="bg1"/>
                </a:solidFill>
              </a:rPr>
              <a:t>ODSs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"/>
          <a:stretch/>
        </p:blipFill>
        <p:spPr>
          <a:xfrm>
            <a:off x="3060056" y="5445224"/>
            <a:ext cx="1980000" cy="10801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5373216"/>
            <a:ext cx="207692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4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Texto 2"/>
          <p:cNvSpPr txBox="1">
            <a:spLocks/>
          </p:cNvSpPr>
          <p:nvPr/>
        </p:nvSpPr>
        <p:spPr>
          <a:xfrm>
            <a:off x="1619672" y="215106"/>
            <a:ext cx="7200800" cy="865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PT" sz="2800" b="1" dirty="0" smtClean="0">
                <a:solidFill>
                  <a:srgbClr val="2D285A"/>
                </a:solidFill>
              </a:rPr>
              <a:t>5 </a:t>
            </a:r>
            <a:r>
              <a:rPr lang="pt-PT" sz="2800" b="1" dirty="0" err="1" smtClean="0">
                <a:solidFill>
                  <a:srgbClr val="2D285A"/>
                </a:solidFill>
              </a:rPr>
              <a:t>P’s</a:t>
            </a:r>
            <a:r>
              <a:rPr lang="pt-PT" sz="2800" b="1" dirty="0" smtClean="0">
                <a:solidFill>
                  <a:srgbClr val="2D285A"/>
                </a:solidFill>
              </a:rPr>
              <a:t> da Agenda 2030:</a:t>
            </a:r>
            <a:r>
              <a:rPr lang="pt-PT" sz="2800" b="1" dirty="0">
                <a:solidFill>
                  <a:srgbClr val="2D285A"/>
                </a:solidFill>
              </a:rPr>
              <a:t> </a:t>
            </a:r>
            <a:endParaRPr lang="pt-PT" sz="2800" b="1" dirty="0" smtClean="0">
              <a:solidFill>
                <a:srgbClr val="2D285A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PT" sz="2800" b="1" dirty="0" smtClean="0">
                <a:solidFill>
                  <a:srgbClr val="2D285A"/>
                </a:solidFill>
              </a:rPr>
              <a:t>Políticas de Financiamento</a:t>
            </a:r>
            <a:endParaRPr lang="pt-PT" sz="2800" b="1" dirty="0">
              <a:solidFill>
                <a:srgbClr val="2D285A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475656" y="114111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chemeClr val="accent4"/>
                </a:solidFill>
                <a:latin typeface="+mj-lt"/>
              </a:rPr>
              <a:t>PESSOAS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772816"/>
            <a:ext cx="7208903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3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547664" y="1125836"/>
            <a:ext cx="1819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chemeClr val="accent6"/>
                </a:solidFill>
                <a:latin typeface="+mj-lt"/>
              </a:rPr>
              <a:t>PROSPERIDADE</a:t>
            </a:r>
          </a:p>
        </p:txBody>
      </p:sp>
      <p:sp>
        <p:nvSpPr>
          <p:cNvPr id="5" name="Marcador de Posição do Texto 2"/>
          <p:cNvSpPr txBox="1">
            <a:spLocks/>
          </p:cNvSpPr>
          <p:nvPr/>
        </p:nvSpPr>
        <p:spPr>
          <a:xfrm>
            <a:off x="1619672" y="215106"/>
            <a:ext cx="7200800" cy="865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PT" sz="2800" b="1" dirty="0" smtClean="0">
                <a:solidFill>
                  <a:srgbClr val="2D285A"/>
                </a:solidFill>
              </a:rPr>
              <a:t>5 </a:t>
            </a:r>
            <a:r>
              <a:rPr lang="pt-PT" sz="2800" b="1" dirty="0" err="1" smtClean="0">
                <a:solidFill>
                  <a:srgbClr val="2D285A"/>
                </a:solidFill>
              </a:rPr>
              <a:t>P’s</a:t>
            </a:r>
            <a:r>
              <a:rPr lang="pt-PT" sz="2800" b="1" dirty="0" smtClean="0">
                <a:solidFill>
                  <a:srgbClr val="2D285A"/>
                </a:solidFill>
              </a:rPr>
              <a:t> da Agenda 2030:</a:t>
            </a:r>
            <a:r>
              <a:rPr lang="pt-PT" sz="2800" b="1" dirty="0">
                <a:solidFill>
                  <a:srgbClr val="2D285A"/>
                </a:solidFill>
              </a:rPr>
              <a:t> </a:t>
            </a:r>
            <a:endParaRPr lang="pt-PT" sz="2800" b="1" dirty="0" smtClean="0">
              <a:solidFill>
                <a:srgbClr val="2D285A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PT" sz="2800" b="1" dirty="0" smtClean="0">
                <a:solidFill>
                  <a:srgbClr val="2D285A"/>
                </a:solidFill>
              </a:rPr>
              <a:t>Políticas de Financiamento</a:t>
            </a:r>
            <a:endParaRPr lang="pt-PT" sz="2800" b="1" dirty="0">
              <a:solidFill>
                <a:srgbClr val="2D285A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5" y="1700808"/>
            <a:ext cx="7180756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5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331640" y="1156682"/>
            <a:ext cx="1819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rgbClr val="92D050"/>
                </a:solidFill>
                <a:latin typeface="+mj-lt"/>
              </a:rPr>
              <a:t>PLANETA</a:t>
            </a:r>
          </a:p>
        </p:txBody>
      </p:sp>
      <p:sp>
        <p:nvSpPr>
          <p:cNvPr id="5" name="Marcador de Posição do Texto 2"/>
          <p:cNvSpPr txBox="1">
            <a:spLocks/>
          </p:cNvSpPr>
          <p:nvPr/>
        </p:nvSpPr>
        <p:spPr>
          <a:xfrm>
            <a:off x="1619672" y="215106"/>
            <a:ext cx="7200800" cy="865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PT" sz="2800" b="1" dirty="0" smtClean="0">
                <a:solidFill>
                  <a:srgbClr val="2D285A"/>
                </a:solidFill>
              </a:rPr>
              <a:t>5 </a:t>
            </a:r>
            <a:r>
              <a:rPr lang="pt-PT" sz="2800" b="1" dirty="0" err="1" smtClean="0">
                <a:solidFill>
                  <a:srgbClr val="2D285A"/>
                </a:solidFill>
              </a:rPr>
              <a:t>P’s</a:t>
            </a:r>
            <a:r>
              <a:rPr lang="pt-PT" sz="2800" b="1" dirty="0" smtClean="0">
                <a:solidFill>
                  <a:srgbClr val="2D285A"/>
                </a:solidFill>
              </a:rPr>
              <a:t> da Agenda 2030:</a:t>
            </a:r>
            <a:r>
              <a:rPr lang="pt-PT" sz="2800" b="1" dirty="0">
                <a:solidFill>
                  <a:srgbClr val="2D285A"/>
                </a:solidFill>
              </a:rPr>
              <a:t> </a:t>
            </a:r>
            <a:endParaRPr lang="pt-PT" sz="2800" b="1" dirty="0" smtClean="0">
              <a:solidFill>
                <a:srgbClr val="2D285A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PT" sz="2800" b="1" dirty="0" smtClean="0">
                <a:solidFill>
                  <a:srgbClr val="2D285A"/>
                </a:solidFill>
              </a:rPr>
              <a:t>Políticas de Financiamento</a:t>
            </a:r>
            <a:endParaRPr lang="pt-PT" sz="2800" b="1" dirty="0">
              <a:solidFill>
                <a:srgbClr val="2D285A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916832"/>
            <a:ext cx="7240992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4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9957" y="1125836"/>
            <a:ext cx="1819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chemeClr val="accent1"/>
                </a:solidFill>
                <a:latin typeface="+mj-lt"/>
              </a:rPr>
              <a:t>PAZ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364088" y="1125836"/>
            <a:ext cx="1819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PARCERIA</a:t>
            </a:r>
          </a:p>
        </p:txBody>
      </p:sp>
      <p:sp>
        <p:nvSpPr>
          <p:cNvPr id="8" name="Marcador de Posição do Texto 2"/>
          <p:cNvSpPr txBox="1">
            <a:spLocks/>
          </p:cNvSpPr>
          <p:nvPr/>
        </p:nvSpPr>
        <p:spPr>
          <a:xfrm>
            <a:off x="1619672" y="215106"/>
            <a:ext cx="7200800" cy="865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PT" sz="2800" b="1" dirty="0" smtClean="0">
                <a:solidFill>
                  <a:srgbClr val="2D285A"/>
                </a:solidFill>
              </a:rPr>
              <a:t>5 </a:t>
            </a:r>
            <a:r>
              <a:rPr lang="pt-PT" sz="2800" b="1" dirty="0" err="1" smtClean="0">
                <a:solidFill>
                  <a:srgbClr val="2D285A"/>
                </a:solidFill>
              </a:rPr>
              <a:t>P’s</a:t>
            </a:r>
            <a:r>
              <a:rPr lang="pt-PT" sz="2800" b="1" dirty="0" smtClean="0">
                <a:solidFill>
                  <a:srgbClr val="2D285A"/>
                </a:solidFill>
              </a:rPr>
              <a:t> da Agenda 2030:</a:t>
            </a:r>
            <a:r>
              <a:rPr lang="pt-PT" sz="2800" b="1" dirty="0">
                <a:solidFill>
                  <a:srgbClr val="2D285A"/>
                </a:solidFill>
              </a:rPr>
              <a:t> </a:t>
            </a:r>
            <a:endParaRPr lang="pt-PT" sz="2800" b="1" dirty="0" smtClean="0">
              <a:solidFill>
                <a:srgbClr val="2D285A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PT" sz="2800" b="1" dirty="0" smtClean="0">
                <a:solidFill>
                  <a:srgbClr val="2D285A"/>
                </a:solidFill>
              </a:rPr>
              <a:t>Políticas de Financiamento</a:t>
            </a:r>
            <a:endParaRPr lang="pt-PT" sz="2800" b="1" dirty="0">
              <a:solidFill>
                <a:srgbClr val="2D285A"/>
              </a:solidFill>
            </a:endParaRPr>
          </a:p>
        </p:txBody>
      </p:sp>
      <p:pic>
        <p:nvPicPr>
          <p:cNvPr id="2" name="Imagem 1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35521" y="1525946"/>
            <a:ext cx="3567600" cy="3348000"/>
          </a:xfrm>
          <a:prstGeom prst="rect">
            <a:avLst/>
          </a:prstGeom>
        </p:spPr>
      </p:pic>
      <p:pic>
        <p:nvPicPr>
          <p:cNvPr id="3" name="Imagem 2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461704" y="1525945"/>
            <a:ext cx="3646800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5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Texto 2"/>
          <p:cNvSpPr txBox="1">
            <a:spLocks/>
          </p:cNvSpPr>
          <p:nvPr/>
        </p:nvSpPr>
        <p:spPr>
          <a:xfrm>
            <a:off x="1259632" y="188640"/>
            <a:ext cx="7416824" cy="865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pt-PT" sz="2800" b="1" dirty="0" smtClean="0">
                <a:solidFill>
                  <a:srgbClr val="2D285A"/>
                </a:solidFill>
              </a:rPr>
              <a:t>Portugal: ODS prioritários refletidos no 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pt-PT" sz="2800" b="1" dirty="0" smtClean="0">
                <a:solidFill>
                  <a:srgbClr val="2D285A"/>
                </a:solidFill>
              </a:rPr>
              <a:t>Programa Nacional de Reformas</a:t>
            </a:r>
            <a:endParaRPr lang="pt-PT" sz="2800" b="1" dirty="0">
              <a:solidFill>
                <a:srgbClr val="2D285A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601414" y="250904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chemeClr val="accent4"/>
                </a:solidFill>
                <a:latin typeface="+mj-lt"/>
              </a:rPr>
              <a:t>PESSOAS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6727367" y="4131621"/>
            <a:ext cx="1819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chemeClr val="accent6"/>
                </a:solidFill>
                <a:latin typeface="+mj-lt"/>
              </a:rPr>
              <a:t>PROSPERIDADE</a:t>
            </a:r>
            <a:endParaRPr lang="pt-PT" sz="2000" b="1" dirty="0" smtClean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738802" y="575419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chemeClr val="accent3"/>
                </a:solidFill>
                <a:latin typeface="+mj-lt"/>
              </a:rPr>
              <a:t>PLANETA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924680" y="2266066"/>
            <a:ext cx="2064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tx2"/>
                </a:solidFill>
                <a:latin typeface="+mj-lt"/>
              </a:rPr>
              <a:t>Qualificação dos portugueses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941007" y="3286725"/>
            <a:ext cx="184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tx2"/>
                </a:solidFill>
                <a:latin typeface="+mj-lt"/>
              </a:rPr>
              <a:t>Coesão e igualdade </a:t>
            </a:r>
            <a:r>
              <a:rPr lang="pt-PT" b="1" dirty="0">
                <a:solidFill>
                  <a:schemeClr val="tx2"/>
                </a:solidFill>
                <a:latin typeface="+mj-lt"/>
              </a:rPr>
              <a:t>s</a:t>
            </a:r>
            <a:r>
              <a:rPr lang="pt-PT" b="1" dirty="0" smtClean="0">
                <a:solidFill>
                  <a:schemeClr val="tx2"/>
                </a:solidFill>
                <a:latin typeface="+mj-lt"/>
              </a:rPr>
              <a:t>ocial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833201" y="1199304"/>
            <a:ext cx="224735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tx2"/>
                </a:solidFill>
              </a:rPr>
              <a:t>PNR</a:t>
            </a:r>
          </a:p>
          <a:p>
            <a:pPr algn="ctr"/>
            <a:r>
              <a:rPr lang="pt-PT" dirty="0" smtClean="0">
                <a:solidFill>
                  <a:schemeClr val="tx2"/>
                </a:solidFill>
              </a:rPr>
              <a:t>Pilares estratégicos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4171187" y="1199304"/>
            <a:ext cx="224735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tx2"/>
                </a:solidFill>
              </a:rPr>
              <a:t>Agenda 2030</a:t>
            </a:r>
          </a:p>
          <a:p>
            <a:pPr algn="ctr"/>
            <a:r>
              <a:rPr lang="pt-PT" dirty="0" smtClean="0">
                <a:solidFill>
                  <a:schemeClr val="tx2"/>
                </a:solidFill>
              </a:rPr>
              <a:t>ODS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6556839" y="1204072"/>
            <a:ext cx="247716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tx2"/>
                </a:solidFill>
              </a:rPr>
              <a:t>Agenda 2030</a:t>
            </a:r>
          </a:p>
          <a:p>
            <a:pPr algn="ctr"/>
            <a:r>
              <a:rPr lang="pt-PT" dirty="0" smtClean="0">
                <a:solidFill>
                  <a:schemeClr val="tx2"/>
                </a:solidFill>
              </a:rPr>
              <a:t>5 </a:t>
            </a:r>
            <a:r>
              <a:rPr lang="pt-PT" dirty="0" err="1" smtClean="0">
                <a:solidFill>
                  <a:schemeClr val="tx2"/>
                </a:solidFill>
              </a:rPr>
              <a:t>P’s</a:t>
            </a:r>
            <a:endParaRPr lang="pt-PT" dirty="0" smtClean="0">
              <a:solidFill>
                <a:schemeClr val="tx2"/>
              </a:solidFill>
            </a:endParaRPr>
          </a:p>
        </p:txBody>
      </p:sp>
      <p:cxnSp>
        <p:nvCxnSpPr>
          <p:cNvPr id="49" name="Conexão reta 48"/>
          <p:cNvCxnSpPr>
            <a:endCxn id="16" idx="1"/>
          </p:cNvCxnSpPr>
          <p:nvPr/>
        </p:nvCxnSpPr>
        <p:spPr>
          <a:xfrm>
            <a:off x="5651210" y="2369111"/>
            <a:ext cx="950204" cy="3399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exão reta 51"/>
          <p:cNvCxnSpPr>
            <a:endCxn id="16" idx="1"/>
          </p:cNvCxnSpPr>
          <p:nvPr/>
        </p:nvCxnSpPr>
        <p:spPr>
          <a:xfrm flipV="1">
            <a:off x="5654183" y="2709103"/>
            <a:ext cx="947231" cy="4580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CaixaDeTexto 53"/>
          <p:cNvSpPr txBox="1"/>
          <p:nvPr/>
        </p:nvSpPr>
        <p:spPr>
          <a:xfrm>
            <a:off x="1683753" y="4045651"/>
            <a:ext cx="2347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tx2"/>
                </a:solidFill>
                <a:latin typeface="+mj-lt"/>
              </a:rPr>
              <a:t>Promoção da inovação na economia</a:t>
            </a:r>
          </a:p>
        </p:txBody>
      </p:sp>
      <p:sp>
        <p:nvSpPr>
          <p:cNvPr id="58" name="CaixaDeTexto 57"/>
          <p:cNvSpPr txBox="1"/>
          <p:nvPr/>
        </p:nvSpPr>
        <p:spPr>
          <a:xfrm>
            <a:off x="1642047" y="5804080"/>
            <a:ext cx="2347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tx2"/>
                </a:solidFill>
                <a:latin typeface="+mj-lt"/>
              </a:rPr>
              <a:t>Valorização do território</a:t>
            </a:r>
          </a:p>
        </p:txBody>
      </p:sp>
      <p:cxnSp>
        <p:nvCxnSpPr>
          <p:cNvPr id="61" name="Conexão reta 60"/>
          <p:cNvCxnSpPr/>
          <p:nvPr/>
        </p:nvCxnSpPr>
        <p:spPr>
          <a:xfrm>
            <a:off x="5640131" y="5594274"/>
            <a:ext cx="1045653" cy="378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exão reta 61"/>
          <p:cNvCxnSpPr/>
          <p:nvPr/>
        </p:nvCxnSpPr>
        <p:spPr>
          <a:xfrm flipV="1">
            <a:off x="5643104" y="5972274"/>
            <a:ext cx="1042680" cy="42003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exão reta 67"/>
          <p:cNvCxnSpPr/>
          <p:nvPr/>
        </p:nvCxnSpPr>
        <p:spPr>
          <a:xfrm flipV="1">
            <a:off x="3909956" y="2319714"/>
            <a:ext cx="928136" cy="41602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exão reta 68"/>
          <p:cNvCxnSpPr/>
          <p:nvPr/>
        </p:nvCxnSpPr>
        <p:spPr>
          <a:xfrm>
            <a:off x="3917344" y="2737967"/>
            <a:ext cx="942689" cy="39701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/>
          <p:cNvCxnSpPr/>
          <p:nvPr/>
        </p:nvCxnSpPr>
        <p:spPr>
          <a:xfrm flipV="1">
            <a:off x="3932833" y="3234914"/>
            <a:ext cx="928136" cy="41602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exão reta 75"/>
          <p:cNvCxnSpPr/>
          <p:nvPr/>
        </p:nvCxnSpPr>
        <p:spPr>
          <a:xfrm>
            <a:off x="3928924" y="3639443"/>
            <a:ext cx="942689" cy="39701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exão reta 76"/>
          <p:cNvCxnSpPr/>
          <p:nvPr/>
        </p:nvCxnSpPr>
        <p:spPr>
          <a:xfrm flipV="1">
            <a:off x="3921819" y="5617844"/>
            <a:ext cx="928136" cy="41602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exão reta 77"/>
          <p:cNvCxnSpPr/>
          <p:nvPr/>
        </p:nvCxnSpPr>
        <p:spPr>
          <a:xfrm>
            <a:off x="3929207" y="6036097"/>
            <a:ext cx="942689" cy="39701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exão reta 78"/>
          <p:cNvCxnSpPr/>
          <p:nvPr/>
        </p:nvCxnSpPr>
        <p:spPr>
          <a:xfrm>
            <a:off x="5663896" y="3972680"/>
            <a:ext cx="961824" cy="34617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exão reta 79"/>
          <p:cNvCxnSpPr/>
          <p:nvPr/>
        </p:nvCxnSpPr>
        <p:spPr>
          <a:xfrm flipV="1">
            <a:off x="5654183" y="4318857"/>
            <a:ext cx="971537" cy="44563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1759031" y="4873578"/>
            <a:ext cx="2347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tx2"/>
                </a:solidFill>
                <a:latin typeface="+mj-lt"/>
              </a:rPr>
              <a:t>Capitalização das empresas</a:t>
            </a:r>
          </a:p>
        </p:txBody>
      </p:sp>
      <p:cxnSp>
        <p:nvCxnSpPr>
          <p:cNvPr id="33" name="Conexão reta 32"/>
          <p:cNvCxnSpPr/>
          <p:nvPr/>
        </p:nvCxnSpPr>
        <p:spPr>
          <a:xfrm>
            <a:off x="3934885" y="4363309"/>
            <a:ext cx="950204" cy="3399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/>
          <p:cNvCxnSpPr/>
          <p:nvPr/>
        </p:nvCxnSpPr>
        <p:spPr>
          <a:xfrm flipV="1">
            <a:off x="3928924" y="4653136"/>
            <a:ext cx="1003116" cy="13805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ta 33"/>
          <p:cNvCxnSpPr/>
          <p:nvPr/>
        </p:nvCxnSpPr>
        <p:spPr>
          <a:xfrm flipV="1">
            <a:off x="3937858" y="4703301"/>
            <a:ext cx="947231" cy="4580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67691" y="2007047"/>
            <a:ext cx="792000" cy="756000"/>
          </a:xfrm>
          <a:prstGeom prst="rect">
            <a:avLst/>
          </a:prstGeom>
        </p:spPr>
      </p:pic>
      <p:pic>
        <p:nvPicPr>
          <p:cNvPr id="3" name="Imagem 2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96" y="2785804"/>
            <a:ext cx="792000" cy="756000"/>
          </a:xfrm>
          <a:prstGeom prst="rect">
            <a:avLst/>
          </a:prstGeom>
        </p:spPr>
      </p:pic>
      <p:pic>
        <p:nvPicPr>
          <p:cNvPr id="4" name="Imagem 3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691" y="3601278"/>
            <a:ext cx="792000" cy="756000"/>
          </a:xfrm>
          <a:prstGeom prst="rect">
            <a:avLst/>
          </a:prstGeom>
        </p:spPr>
      </p:pic>
      <p:pic>
        <p:nvPicPr>
          <p:cNvPr id="6" name="Imagem 5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10" y="4395676"/>
            <a:ext cx="792000" cy="756000"/>
          </a:xfrm>
          <a:prstGeom prst="rect">
            <a:avLst/>
          </a:prstGeom>
        </p:spPr>
      </p:pic>
      <p:pic>
        <p:nvPicPr>
          <p:cNvPr id="7" name="Imagem 6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10" y="5200158"/>
            <a:ext cx="792000" cy="756000"/>
          </a:xfrm>
          <a:prstGeom prst="rect">
            <a:avLst/>
          </a:prstGeom>
        </p:spPr>
      </p:pic>
      <p:pic>
        <p:nvPicPr>
          <p:cNvPr id="8" name="Imagem 7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146" y="5994774"/>
            <a:ext cx="792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2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ção do Texto 2"/>
          <p:cNvSpPr txBox="1">
            <a:spLocks/>
          </p:cNvSpPr>
          <p:nvPr/>
        </p:nvSpPr>
        <p:spPr>
          <a:xfrm>
            <a:off x="1343815" y="260648"/>
            <a:ext cx="6840760" cy="865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PT" sz="2800" b="1" dirty="0" smtClean="0">
                <a:solidFill>
                  <a:srgbClr val="2D285A"/>
                </a:solidFill>
              </a:rPr>
              <a:t>ODS Prioritários: principais estratégias nacionais</a:t>
            </a:r>
            <a:endParaRPr lang="pt-PT" sz="2800" b="1" dirty="0">
              <a:solidFill>
                <a:srgbClr val="2D285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633408577"/>
              </p:ext>
            </p:extLst>
          </p:nvPr>
        </p:nvGraphicFramePr>
        <p:xfrm>
          <a:off x="1547664" y="1106508"/>
          <a:ext cx="727280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977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 smtClean="0">
            <a:solidFill>
              <a:schemeClr val="bg1"/>
            </a:solidFill>
            <a:latin typeface="Soho Std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2EDF7CA51E3374D9FA4D102273FB243" ma:contentTypeVersion="15" ma:contentTypeDescription="Criar um novo documento." ma:contentTypeScope="" ma:versionID="edec9143e3e30f1b7887b29f84b7adbf">
  <xsd:schema xmlns:xsd="http://www.w3.org/2001/XMLSchema" xmlns:xs="http://www.w3.org/2001/XMLSchema" xmlns:p="http://schemas.microsoft.com/office/2006/metadata/properties" xmlns:ns1="http://schemas.microsoft.com/sharepoint/v3" xmlns:ns2="b4be96da-69ff-438c-950f-3f3921697169" xmlns:ns3="b35aa516-8b0a-4138-9955-50e29acd6df1" xmlns:ns4="770e03b7-2e9f-49d8-9188-c0ecb9acbee3" xmlns:ns5="http://schemas.microsoft.com/sharepoint.v3" xmlns:ns6="3f5d445b-7927-406b-a8e8-a74f465592f6" targetNamespace="http://schemas.microsoft.com/office/2006/metadata/properties" ma:root="true" ma:fieldsID="1a8c2a1f9bb5cea64eb98cd0dcca125e" ns1:_="" ns2:_="" ns3:_="" ns4:_="" ns5:_="" ns6:_="">
    <xsd:import namespace="http://schemas.microsoft.com/sharepoint/v3"/>
    <xsd:import namespace="b4be96da-69ff-438c-950f-3f3921697169"/>
    <xsd:import namespace="b35aa516-8b0a-4138-9955-50e29acd6df1"/>
    <xsd:import namespace="770e03b7-2e9f-49d8-9188-c0ecb9acbee3"/>
    <xsd:import namespace="http://schemas.microsoft.com/sharepoint.v3"/>
    <xsd:import namespace="3f5d445b-7927-406b-a8e8-a74f465592f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escri_x00e7__x00e3_o" minOccurs="0"/>
                <xsd:element ref="ns4:Descri_x00e7__x00e3_o_x0020_da_x0020_Pasta" minOccurs="0"/>
                <xsd:element ref="ns1:RoutingRuleDescription" minOccurs="0"/>
                <xsd:element ref="ns5:CategoryDescription" minOccurs="0"/>
                <xsd:element ref="ns6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3" nillable="true" ma:displayName="Descrição da Pasta" ma:description="Nova Pasta com descrição" ma:hidden="true" ma:internalName="RoutingRuleDescrip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be96da-69ff-438c-950f-3f392169716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o ID do Documento" ma:description="O valor do ID do documento atribuído a este item." ma:internalName="_dlc_DocId" ma:readOnly="true">
      <xsd:simpleType>
        <xsd:restriction base="dms:Text"/>
      </xsd:simpleType>
    </xsd:element>
    <xsd:element name="_dlc_DocIdUrl" ma:index="9" nillable="true" ma:displayName="ID do Documento" ma:description="Ligaçã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 Persistente" ma:description="Manter ID ao adicionar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5aa516-8b0a-4138-9955-50e29acd6df1" elementFormDefault="qualified">
    <xsd:import namespace="http://schemas.microsoft.com/office/2006/documentManagement/types"/>
    <xsd:import namespace="http://schemas.microsoft.com/office/infopath/2007/PartnerControls"/>
    <xsd:element name="Descri_x00e7__x00e3_o" ma:index="11" nillable="true" ma:displayName="Descrição do Ficheiro" ma:internalName="Descri_x00e7__x00e3_o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0e03b7-2e9f-49d8-9188-c0ecb9acbee3" elementFormDefault="qualified">
    <xsd:import namespace="http://schemas.microsoft.com/office/2006/documentManagement/types"/>
    <xsd:import namespace="http://schemas.microsoft.com/office/infopath/2007/PartnerControls"/>
    <xsd:element name="Descri_x00e7__x00e3_o_x0020_da_x0020_Pasta" ma:index="12" nillable="true" ma:displayName="Descrição da Pasta" ma:internalName="Descri_x00e7__x00e3_o_x0020_da_x0020_Pasta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14" nillable="true" ma:displayName="Descrição" ma:description="A utilizar na biblioteca personalizada (Documentos e Pastas)." ma:internalName="Category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d445b-7927-406b-a8e8-a74f465592f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ilhado Com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988052b1-3acc-48e6-b629-feae917c74d7" ContentTypeId="0x0101" PreviousValue="tru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4AC2F14A9DDB47B16A08DF58D930DC" ma:contentTypeVersion="2" ma:contentTypeDescription="Create a new document." ma:contentTypeScope="" ma:versionID="fdbd63baad6a9635f4063588823eff26">
  <xsd:schema xmlns:xsd="http://www.w3.org/2001/XMLSchema" xmlns:xs="http://www.w3.org/2001/XMLSchema" xmlns:p="http://schemas.microsoft.com/office/2006/metadata/properties" xmlns:ns1="http://schemas.microsoft.com/sharepoint/v3" xmlns:ns2="030f58c6-c723-418f-8830-070dc5e1d8cc" targetNamespace="http://schemas.microsoft.com/office/2006/metadata/properties" ma:root="true" ma:fieldsID="6145ff93c31bfb1f52a2becaf932c8ca" ns1:_="" ns2:_="">
    <xsd:import namespace="http://schemas.microsoft.com/sharepoint/v3"/>
    <xsd:import namespace="030f58c6-c723-418f-8830-070dc5e1d8c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0f58c6-c723-418f-8830-070dc5e1d8c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A789F94-6B34-47C9-BD6C-68DA7D2017D6}"/>
</file>

<file path=customXml/itemProps2.xml><?xml version="1.0" encoding="utf-8"?>
<ds:datastoreItem xmlns:ds="http://schemas.openxmlformats.org/officeDocument/2006/customXml" ds:itemID="{4E111ACB-2605-45CA-9D82-53EE89F15332}"/>
</file>

<file path=customXml/itemProps3.xml><?xml version="1.0" encoding="utf-8"?>
<ds:datastoreItem xmlns:ds="http://schemas.openxmlformats.org/officeDocument/2006/customXml" ds:itemID="{F2DBBDA9-E7B6-495D-9E32-594936C19D22}"/>
</file>

<file path=customXml/itemProps4.xml><?xml version="1.0" encoding="utf-8"?>
<ds:datastoreItem xmlns:ds="http://schemas.openxmlformats.org/officeDocument/2006/customXml" ds:itemID="{58DF4428-D1B0-40E7-A166-D1E9877A3233}"/>
</file>

<file path=customXml/itemProps5.xml><?xml version="1.0" encoding="utf-8"?>
<ds:datastoreItem xmlns:ds="http://schemas.openxmlformats.org/officeDocument/2006/customXml" ds:itemID="{44915A58-615E-437C-A77F-8F135C5004BE}"/>
</file>

<file path=docProps/app.xml><?xml version="1.0" encoding="utf-8"?>
<Properties xmlns="http://schemas.openxmlformats.org/officeDocument/2006/extended-properties" xmlns:vt="http://schemas.openxmlformats.org/officeDocument/2006/docPropsVTypes">
  <TotalTime>2986</TotalTime>
  <Words>536</Words>
  <Application>Microsoft Office PowerPoint</Application>
  <PresentationFormat>Apresentação no Ecrã (4:3)</PresentationFormat>
  <Paragraphs>141</Paragraphs>
  <Slides>12</Slides>
  <Notes>11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5" baseType="lpstr">
      <vt:lpstr>Calibri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Ogilvy Portugal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ramaral</dc:creator>
  <cp:lastModifiedBy>Rui Inacio</cp:lastModifiedBy>
  <cp:revision>325</cp:revision>
  <cp:lastPrinted>2017-05-16T11:28:33Z</cp:lastPrinted>
  <dcterms:created xsi:type="dcterms:W3CDTF">2010-10-27T10:09:56Z</dcterms:created>
  <dcterms:modified xsi:type="dcterms:W3CDTF">2019-11-19T15:12:43Z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a5aae64d-6ae5-4193-b63c-07f3aa524e18</vt:lpwstr>
  </property>
  <property fmtid="{D5CDD505-2E9C-101B-9397-08002B2CF9AE}" pid="3" name="ContentTypeId">
    <vt:lpwstr>0x010100724AC2F14A9DDB47B16A08DF58D930DC</vt:lpwstr>
  </property>
</Properties>
</file>